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  <p:sldMasterId id="2147483670" r:id="rId2"/>
    <p:sldMasterId id="2147483672" r:id="rId3"/>
    <p:sldMasterId id="2147483674" r:id="rId4"/>
    <p:sldMasterId id="2147483676" r:id="rId5"/>
  </p:sldMasterIdLst>
  <p:notesMasterIdLst>
    <p:notesMasterId r:id="rId24"/>
  </p:notesMasterIdLst>
  <p:handoutMasterIdLst>
    <p:handoutMasterId r:id="rId25"/>
  </p:handoutMasterIdLst>
  <p:sldIdLst>
    <p:sldId id="595" r:id="rId6"/>
    <p:sldId id="596" r:id="rId7"/>
    <p:sldId id="597" r:id="rId8"/>
    <p:sldId id="598" r:id="rId9"/>
    <p:sldId id="599" r:id="rId10"/>
    <p:sldId id="600" r:id="rId11"/>
    <p:sldId id="601" r:id="rId12"/>
    <p:sldId id="292" r:id="rId13"/>
    <p:sldId id="582" r:id="rId14"/>
    <p:sldId id="586" r:id="rId15"/>
    <p:sldId id="583" r:id="rId16"/>
    <p:sldId id="564" r:id="rId17"/>
    <p:sldId id="581" r:id="rId18"/>
    <p:sldId id="593" r:id="rId19"/>
    <p:sldId id="589" r:id="rId20"/>
    <p:sldId id="590" r:id="rId21"/>
    <p:sldId id="585" r:id="rId22"/>
    <p:sldId id="59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FFFF"/>
    <a:srgbClr val="00FFFF"/>
    <a:srgbClr val="CC3300"/>
    <a:srgbClr val="FFECD9"/>
    <a:srgbClr val="FFD3A7"/>
    <a:srgbClr val="FFDEBD"/>
    <a:srgbClr val="F8F2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487" autoAdjust="0"/>
    <p:restoredTop sz="81452" autoAdjust="0"/>
  </p:normalViewPr>
  <p:slideViewPr>
    <p:cSldViewPr snapToGrid="0" snapToObjects="1">
      <p:cViewPr varScale="1">
        <p:scale>
          <a:sx n="97" d="100"/>
          <a:sy n="97" d="100"/>
        </p:scale>
        <p:origin x="-6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12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30587F5-88ED-453C-98DA-581F02A56F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2155397-80FE-4AA2-9289-0CBC18D6FD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mtClean="0"/>
              <a:t>Модернизация системы высшего образования в России требует изменения подходов к проблеме комплексной автоматизации вузов.</a:t>
            </a:r>
          </a:p>
          <a:p>
            <a:r>
              <a:rPr lang="ru-RU" smtClean="0"/>
              <a:t>Использование гомогенной программной среды, функционирующей в рамках единой технологической платформы, позволит решить проблемы фрагментарной автоматизации бизнес-процессов вуза и интеграции локальных информационных систем.  </a:t>
            </a:r>
          </a:p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3A23A06-22EF-4F93-8F03-04DAA17D8D0A}" type="slidenum">
              <a:rPr lang="ru-RU" altLang="ru-RU" sz="1200">
                <a:solidFill>
                  <a:srgbClr val="000000"/>
                </a:solidFill>
              </a:rPr>
              <a:pPr algn="r"/>
              <a:t>12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921125" y="8680450"/>
            <a:ext cx="29019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78" tIns="45889" rIns="91778" bIns="45889" anchor="b"/>
          <a:lstStyle/>
          <a:p>
            <a:pPr algn="r" defTabSz="917575">
              <a:lnSpc>
                <a:spcPct val="110000"/>
              </a:lnSpc>
            </a:pPr>
            <a:fld id="{F87FC150-69B8-4FA3-89FE-EBADF0DD0CBD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defTabSz="917575">
                <a:lnSpc>
                  <a:spcPct val="110000"/>
                </a:lnSpc>
              </a:pPr>
              <a:t>12</a:t>
            </a:fld>
            <a:endParaRPr lang="ru-RU" alt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6438"/>
            <a:ext cx="4516437" cy="3387725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375150"/>
            <a:ext cx="5018087" cy="4094163"/>
          </a:xfrm>
          <a:noFill/>
        </p:spPr>
        <p:txBody>
          <a:bodyPr lIns="91778" tIns="45889" rIns="91778" bIns="45889"/>
          <a:lstStyle/>
          <a:p>
            <a:pPr marL="171450" indent="-171450">
              <a:lnSpc>
                <a:spcPct val="90000"/>
              </a:lnSpc>
            </a:pPr>
            <a:endParaRPr lang="ru-RU" altLang="ru-RU" sz="1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133A448-D2CC-40E3-B32E-E8D1EC276947}" type="slidenum">
              <a:rPr lang="ru-RU" altLang="ru-RU" sz="1200">
                <a:latin typeface="Times New Roman" pitchFamily="18" charset="0"/>
              </a:rPr>
              <a:pPr algn="r"/>
              <a:t>13</a:t>
            </a:fld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endParaRPr lang="ru-RU" altLang="ru-RU" sz="1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48CC148-9DF3-4571-B95A-4B31909131FF}" type="slidenum">
              <a:rPr lang="ru-RU" altLang="ru-RU" sz="1200">
                <a:latin typeface="Times New Roman" pitchFamily="18" charset="0"/>
              </a:rPr>
              <a:pPr algn="r"/>
              <a:t>14</a:t>
            </a:fld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endParaRPr lang="ru-RU" altLang="ru-RU" sz="1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44A525B-98AB-4D79-ADB5-4BCF72784782}" type="slidenum">
              <a:rPr lang="ru-RU" altLang="ru-RU" sz="1200">
                <a:latin typeface="Times New Roman" pitchFamily="18" charset="0"/>
              </a:rPr>
              <a:pPr algn="r"/>
              <a:t>15</a:t>
            </a:fld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endParaRPr lang="ru-RU" altLang="ru-RU" sz="1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3EEEA27-E3AB-4F78-A1EC-05B025FBEDFA}" type="slidenum">
              <a:rPr lang="ru-RU" altLang="ru-RU" sz="1200">
                <a:latin typeface="Times New Roman" pitchFamily="18" charset="0"/>
              </a:rPr>
              <a:pPr algn="r"/>
              <a:t>16</a:t>
            </a:fld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endParaRPr lang="ru-RU" altLang="ru-RU" sz="1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0898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80899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E8AD107-61D8-4C10-BC9E-17E274F6282F}" type="slidenum">
              <a:rPr lang="ru-RU" altLang="ru-RU" smtClean="0">
                <a:cs typeface="Arial" charset="0"/>
              </a:rPr>
              <a:pPr/>
              <a:t>17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8294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E89384A-3540-475F-9EAB-6A75C2118A31}" type="slidenum">
              <a:rPr lang="ru-RU" altLang="ru-RU" smtClean="0">
                <a:cs typeface="Arial" charset="0"/>
              </a:rPr>
              <a:pPr/>
              <a:t>18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8" descr="top0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39750" y="5084763"/>
            <a:ext cx="8207375" cy="7937"/>
            <a:chOff x="295" y="1974"/>
            <a:chExt cx="5170" cy="5"/>
          </a:xfrm>
        </p:grpSpPr>
        <p:sp>
          <p:nvSpPr>
            <p:cNvPr id="6" name="Line 15"/>
            <p:cNvSpPr>
              <a:spLocks noChangeShapeType="1"/>
            </p:cNvSpPr>
            <p:nvPr userDrawn="1"/>
          </p:nvSpPr>
          <p:spPr bwMode="auto">
            <a:xfrm>
              <a:off x="295" y="1979"/>
              <a:ext cx="5170" cy="0"/>
            </a:xfrm>
            <a:prstGeom prst="line">
              <a:avLst/>
            </a:prstGeom>
            <a:noFill/>
            <a:ln w="12699">
              <a:solidFill>
                <a:srgbClr val="FFFF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Line 16"/>
            <p:cNvSpPr>
              <a:spLocks noChangeShapeType="1"/>
            </p:cNvSpPr>
            <p:nvPr userDrawn="1"/>
          </p:nvSpPr>
          <p:spPr bwMode="auto">
            <a:xfrm>
              <a:off x="295" y="1974"/>
              <a:ext cx="5170" cy="0"/>
            </a:xfrm>
            <a:prstGeom prst="line">
              <a:avLst/>
            </a:prstGeom>
            <a:noFill/>
            <a:ln w="12699">
              <a:solidFill>
                <a:srgbClr val="FFCC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pic>
        <p:nvPicPr>
          <p:cNvPr id="8" name="Picture 34" descr="лого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333375"/>
            <a:ext cx="8096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35"/>
          <p:cNvSpPr>
            <a:spLocks noChangeShapeType="1"/>
          </p:cNvSpPr>
          <p:nvPr/>
        </p:nvSpPr>
        <p:spPr bwMode="auto">
          <a:xfrm>
            <a:off x="971550" y="115888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793636" name="Rectangle 3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535238"/>
            <a:ext cx="7772400" cy="1470025"/>
          </a:xfrm>
        </p:spPr>
        <p:txBody>
          <a:bodyPr/>
          <a:lstStyle>
            <a:lvl1pPr algn="ctr">
              <a:defRPr sz="4800">
                <a:solidFill>
                  <a:srgbClr val="CC3300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93637" name="Rectangle 3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19350" y="506095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>
                <a:solidFill>
                  <a:srgbClr val="CC3300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E4E01-8E56-4C62-9815-F480D54EDE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44450"/>
            <a:ext cx="2232025" cy="6480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44450"/>
            <a:ext cx="6543675" cy="6480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8B464-CD32-429E-BEDE-F1B4E63293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op0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539750" y="5084763"/>
            <a:ext cx="8207375" cy="7937"/>
            <a:chOff x="295" y="1974"/>
            <a:chExt cx="5170" cy="5"/>
          </a:xfrm>
        </p:grpSpPr>
        <p:sp>
          <p:nvSpPr>
            <p:cNvPr id="6" name="Line 4"/>
            <p:cNvSpPr>
              <a:spLocks noChangeShapeType="1"/>
            </p:cNvSpPr>
            <p:nvPr userDrawn="1"/>
          </p:nvSpPr>
          <p:spPr bwMode="auto">
            <a:xfrm>
              <a:off x="295" y="1979"/>
              <a:ext cx="5170" cy="0"/>
            </a:xfrm>
            <a:prstGeom prst="line">
              <a:avLst/>
            </a:prstGeom>
            <a:noFill/>
            <a:ln w="12699">
              <a:solidFill>
                <a:srgbClr val="FFFF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 userDrawn="1"/>
          </p:nvSpPr>
          <p:spPr bwMode="auto">
            <a:xfrm>
              <a:off x="295" y="1974"/>
              <a:ext cx="5170" cy="0"/>
            </a:xfrm>
            <a:prstGeom prst="line">
              <a:avLst/>
            </a:prstGeom>
            <a:noFill/>
            <a:ln w="12699">
              <a:solidFill>
                <a:srgbClr val="FFCC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042988" y="188913"/>
            <a:ext cx="561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ru-RU" b="1" smtClean="0">
                <a:solidFill>
                  <a:srgbClr val="D9241C"/>
                </a:solidFill>
                <a:cs typeface="+mn-cs"/>
              </a:rPr>
              <a:t>Наименование мероприятия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42988" y="476250"/>
            <a:ext cx="8351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ru-RU" sz="1600" smtClean="0">
                <a:solidFill>
                  <a:srgbClr val="800000"/>
                </a:solidFill>
                <a:cs typeface="+mn-cs"/>
              </a:rPr>
              <a:t>Время и место проведения мероприятия</a:t>
            </a:r>
          </a:p>
        </p:txBody>
      </p:sp>
      <p:pic>
        <p:nvPicPr>
          <p:cNvPr id="10" name="Picture 8" descr="лого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333375"/>
            <a:ext cx="8096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971550" y="115888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pic>
        <p:nvPicPr>
          <p:cNvPr id="12" name="Picture 12" descr="1C_осень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06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682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535238"/>
            <a:ext cx="7772400" cy="1470025"/>
          </a:xfrm>
        </p:spPr>
        <p:txBody>
          <a:bodyPr/>
          <a:lstStyle>
            <a:lvl1pPr algn="ctr">
              <a:defRPr sz="4800">
                <a:solidFill>
                  <a:srgbClr val="CC3300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18682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19350" y="506095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>
                <a:solidFill>
                  <a:srgbClr val="CC3300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F1836-A374-40EB-BF5F-99487DD4C6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D8974-3CD0-4179-8338-AF2F8352D9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EA5F1-DBFA-44C2-AD7D-5A5AB0E91E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52503-30C0-4A90-9E7F-0EC78C8918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4DD67-FEB4-4518-A0CD-8F9AF05459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B5BE8-1595-4A46-B1E2-FA1C271C46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EBB60-31D9-4808-9ADF-76E8D219D7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03F70-B926-419C-BD5F-28AB8915EF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B4984-9EEE-44FB-9B33-C5E995436D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820DD-18ED-43B7-8C1A-4129FC684D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44450"/>
            <a:ext cx="2232025" cy="6480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44450"/>
            <a:ext cx="6543675" cy="6480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F477F-63DA-4DFA-9E8C-88053472A1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1C_зима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34813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top01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1C_зима_top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1144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539750" y="5084763"/>
            <a:ext cx="8207375" cy="7937"/>
            <a:chOff x="295" y="1974"/>
            <a:chExt cx="5170" cy="5"/>
          </a:xfrm>
        </p:grpSpPr>
        <p:sp>
          <p:nvSpPr>
            <p:cNvPr id="8" name="Line 4"/>
            <p:cNvSpPr>
              <a:spLocks noChangeShapeType="1"/>
            </p:cNvSpPr>
            <p:nvPr userDrawn="1"/>
          </p:nvSpPr>
          <p:spPr bwMode="auto">
            <a:xfrm>
              <a:off x="295" y="1979"/>
              <a:ext cx="5170" cy="0"/>
            </a:xfrm>
            <a:prstGeom prst="line">
              <a:avLst/>
            </a:prstGeom>
            <a:noFill/>
            <a:ln w="12699">
              <a:solidFill>
                <a:srgbClr val="FFFF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Line 5"/>
            <p:cNvSpPr>
              <a:spLocks noChangeShapeType="1"/>
            </p:cNvSpPr>
            <p:nvPr userDrawn="1"/>
          </p:nvSpPr>
          <p:spPr bwMode="auto">
            <a:xfrm>
              <a:off x="295" y="1974"/>
              <a:ext cx="5170" cy="0"/>
            </a:xfrm>
            <a:prstGeom prst="line">
              <a:avLst/>
            </a:prstGeom>
            <a:noFill/>
            <a:ln w="12699">
              <a:solidFill>
                <a:srgbClr val="FFCC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042988" y="188913"/>
            <a:ext cx="561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ru-RU" b="1" smtClean="0">
                <a:solidFill>
                  <a:srgbClr val="D9241C"/>
                </a:solidFill>
                <a:cs typeface="+mn-cs"/>
              </a:rPr>
              <a:t>Наименование мероприятия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42988" y="476250"/>
            <a:ext cx="8351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ru-RU" sz="1600" smtClean="0">
                <a:solidFill>
                  <a:srgbClr val="800000"/>
                </a:solidFill>
                <a:cs typeface="+mn-cs"/>
              </a:rPr>
              <a:t>Время и место проведения мероприятия</a:t>
            </a:r>
          </a:p>
        </p:txBody>
      </p:sp>
      <p:pic>
        <p:nvPicPr>
          <p:cNvPr id="12" name="Picture 8" descr="лого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" y="333375"/>
            <a:ext cx="8096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971550" y="115888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pic>
        <p:nvPicPr>
          <p:cNvPr id="14" name="Picture 12" descr="_newYar_fnaglePix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0" y="1125538"/>
            <a:ext cx="1547813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_pix_newYar_BottomAngle_161109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6804025" y="4908550"/>
            <a:ext cx="2339975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 descr="1C_зима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3376613"/>
            <a:ext cx="3419475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887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535238"/>
            <a:ext cx="7772400" cy="1470025"/>
          </a:xfrm>
        </p:spPr>
        <p:txBody>
          <a:bodyPr/>
          <a:lstStyle>
            <a:lvl1pPr algn="ctr">
              <a:defRPr sz="4800">
                <a:solidFill>
                  <a:srgbClr val="CC3300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18887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19350" y="506095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>
                <a:solidFill>
                  <a:srgbClr val="CC3300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3565F-ADB0-4CB6-B9CE-D76FF35EF3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63011-99AA-41BB-8D23-A039DD2D60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B7C0A-13AB-4881-A25D-E144335609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B343B-0A2B-447D-9C2E-2182F8FB85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6B708-9DC6-4D5E-8BA6-D29C3555CF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8E093-2E46-4FD7-B7D4-63B188A64F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63A87-8B62-4ED4-83BD-EBCFEA0123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9FD16-64FA-493B-8197-39F989A4F4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694B7-A5B9-4F4A-8D44-9F38E32AB6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713F7-03FE-452D-9D00-C3A665035F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44450"/>
            <a:ext cx="2232025" cy="6480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44450"/>
            <a:ext cx="6543675" cy="6480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996DE-CCA3-432B-88F8-D22C8F3BB3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op0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539750" y="5084763"/>
            <a:ext cx="8207375" cy="7937"/>
            <a:chOff x="295" y="1974"/>
            <a:chExt cx="5170" cy="5"/>
          </a:xfrm>
        </p:grpSpPr>
        <p:sp>
          <p:nvSpPr>
            <p:cNvPr id="6" name="Line 4"/>
            <p:cNvSpPr>
              <a:spLocks noChangeShapeType="1"/>
            </p:cNvSpPr>
            <p:nvPr userDrawn="1"/>
          </p:nvSpPr>
          <p:spPr bwMode="auto">
            <a:xfrm>
              <a:off x="295" y="1979"/>
              <a:ext cx="5170" cy="0"/>
            </a:xfrm>
            <a:prstGeom prst="line">
              <a:avLst/>
            </a:prstGeom>
            <a:noFill/>
            <a:ln w="12699">
              <a:solidFill>
                <a:srgbClr val="FFFF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 userDrawn="1"/>
          </p:nvSpPr>
          <p:spPr bwMode="auto">
            <a:xfrm>
              <a:off x="295" y="1974"/>
              <a:ext cx="5170" cy="0"/>
            </a:xfrm>
            <a:prstGeom prst="line">
              <a:avLst/>
            </a:prstGeom>
            <a:noFill/>
            <a:ln w="12699">
              <a:solidFill>
                <a:srgbClr val="FFCC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042988" y="188913"/>
            <a:ext cx="561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ru-RU" b="1" smtClean="0">
                <a:solidFill>
                  <a:srgbClr val="D9241C"/>
                </a:solidFill>
                <a:cs typeface="+mn-cs"/>
              </a:rPr>
              <a:t>Наименование мероприятия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42988" y="476250"/>
            <a:ext cx="8351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ru-RU" sz="1600" smtClean="0">
                <a:solidFill>
                  <a:srgbClr val="800000"/>
                </a:solidFill>
                <a:cs typeface="+mn-cs"/>
              </a:rPr>
              <a:t>Время и место проведения мероприятия</a:t>
            </a:r>
          </a:p>
        </p:txBody>
      </p:sp>
      <p:pic>
        <p:nvPicPr>
          <p:cNvPr id="10" name="Picture 8" descr="лого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333375"/>
            <a:ext cx="8096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971550" y="115888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pic>
        <p:nvPicPr>
          <p:cNvPr id="12" name="Picture 13" descr="1C_весна_top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4394200"/>
            <a:ext cx="41910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092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535238"/>
            <a:ext cx="7772400" cy="1470025"/>
          </a:xfrm>
        </p:spPr>
        <p:txBody>
          <a:bodyPr/>
          <a:lstStyle>
            <a:lvl1pPr algn="ctr">
              <a:defRPr sz="4800">
                <a:solidFill>
                  <a:srgbClr val="CC3300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19092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19350" y="506095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>
                <a:solidFill>
                  <a:srgbClr val="CC3300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BFAE5-6A31-4D49-BA1C-DFF80A4DDE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6BE66-847A-471A-904E-57BAC229A9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8AFAD-1F60-4930-87F4-49CC761007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0A2EA-7510-4937-AF29-22807A22C3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1D9F1-8CE5-46B7-A646-4904AD2809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90291-0C4F-4084-9BAF-36FD10259D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E60D7-5C9D-4DCC-A4D3-72690225B2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6FC2F-14CF-46EB-B1AA-2177853108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EF515-8ED0-46B0-99D6-F8B69AF4CF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A09DC-558D-4B1C-9CDE-6A1979E415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44450"/>
            <a:ext cx="2232025" cy="6480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44450"/>
            <a:ext cx="6543675" cy="6480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544F3-0F9E-4FBF-B6B7-C2E6DF4AFF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1C_лето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8"/>
            <a:ext cx="68040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top01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539750" y="5084763"/>
            <a:ext cx="8207375" cy="7937"/>
            <a:chOff x="295" y="1974"/>
            <a:chExt cx="5170" cy="5"/>
          </a:xfrm>
        </p:grpSpPr>
        <p:sp>
          <p:nvSpPr>
            <p:cNvPr id="7" name="Line 4"/>
            <p:cNvSpPr>
              <a:spLocks noChangeShapeType="1"/>
            </p:cNvSpPr>
            <p:nvPr userDrawn="1"/>
          </p:nvSpPr>
          <p:spPr bwMode="auto">
            <a:xfrm>
              <a:off x="295" y="1979"/>
              <a:ext cx="5170" cy="0"/>
            </a:xfrm>
            <a:prstGeom prst="line">
              <a:avLst/>
            </a:prstGeom>
            <a:noFill/>
            <a:ln w="12699">
              <a:solidFill>
                <a:srgbClr val="FFFF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Line 5"/>
            <p:cNvSpPr>
              <a:spLocks noChangeShapeType="1"/>
            </p:cNvSpPr>
            <p:nvPr userDrawn="1"/>
          </p:nvSpPr>
          <p:spPr bwMode="auto">
            <a:xfrm>
              <a:off x="295" y="1974"/>
              <a:ext cx="5170" cy="0"/>
            </a:xfrm>
            <a:prstGeom prst="line">
              <a:avLst/>
            </a:prstGeom>
            <a:noFill/>
            <a:ln w="12699">
              <a:solidFill>
                <a:srgbClr val="FFCC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42988" y="188913"/>
            <a:ext cx="561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ru-RU" b="1" smtClean="0">
                <a:solidFill>
                  <a:srgbClr val="D9241C"/>
                </a:solidFill>
                <a:cs typeface="+mn-cs"/>
              </a:rPr>
              <a:t>Наименование мероприятия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42988" y="476250"/>
            <a:ext cx="8351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ru-RU" sz="1600" smtClean="0">
                <a:solidFill>
                  <a:srgbClr val="800000"/>
                </a:solidFill>
                <a:cs typeface="+mn-cs"/>
              </a:rPr>
              <a:t>Время и место проведения мероприятия</a:t>
            </a:r>
          </a:p>
        </p:txBody>
      </p:sp>
      <p:pic>
        <p:nvPicPr>
          <p:cNvPr id="11" name="Picture 8" descr="лого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333375"/>
            <a:ext cx="8096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971550" y="115888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119297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535238"/>
            <a:ext cx="7772400" cy="1470025"/>
          </a:xfrm>
        </p:spPr>
        <p:txBody>
          <a:bodyPr/>
          <a:lstStyle>
            <a:lvl1pPr algn="ctr">
              <a:defRPr sz="4800">
                <a:solidFill>
                  <a:srgbClr val="CC3300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19297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19350" y="506095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>
                <a:solidFill>
                  <a:srgbClr val="CC3300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FD620-6D4C-462F-B7D0-459412965F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A8E0C-9D8B-43D9-8A61-F2E6D8698D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C3097-A4D4-4350-9A42-353AA25EDD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73B25-7B7E-4B59-BF58-FF4B163BBF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4DE05-BA62-4737-A6E8-FC86759712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C93D1-7FAA-40B1-BD5A-8A5C5A53D4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0E2C2-8E84-4A32-88FE-D6DEECF2C3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6FD09-CE59-4690-87CA-7E2E11FA9A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76735-91BD-41B3-917C-FDC7423B53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67599-EFEA-4BEB-833D-3D27DB2995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44450"/>
            <a:ext cx="2232025" cy="6480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44450"/>
            <a:ext cx="6543675" cy="6480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0C5FB-6504-46AB-B526-36883CF1AF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BE8E1-FA4E-4F5F-9901-1F7CBB86E5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5424B-456E-4E85-AE8D-B39A71B9DB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ACDE7-63CA-4419-9D5E-A2E0B70FBC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F32FC-4AD7-4F70-96B8-CC3F71CC60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7" descr="1C_06_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616700"/>
            <a:ext cx="9144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Line 7"/>
          <p:cNvSpPr>
            <a:spLocks noChangeShapeType="1"/>
          </p:cNvSpPr>
          <p:nvPr/>
        </p:nvSpPr>
        <p:spPr bwMode="auto">
          <a:xfrm>
            <a:off x="1258888" y="115888"/>
            <a:ext cx="0" cy="865187"/>
          </a:xfrm>
          <a:prstGeom prst="line">
            <a:avLst/>
          </a:prstGeom>
          <a:noFill/>
          <a:ln w="12699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1028" name="Line 8"/>
          <p:cNvSpPr>
            <a:spLocks noChangeShapeType="1"/>
          </p:cNvSpPr>
          <p:nvPr/>
        </p:nvSpPr>
        <p:spPr bwMode="auto">
          <a:xfrm>
            <a:off x="1258888" y="117475"/>
            <a:ext cx="0" cy="865188"/>
          </a:xfrm>
          <a:prstGeom prst="line">
            <a:avLst/>
          </a:prstGeom>
          <a:noFill/>
          <a:ln w="12699">
            <a:solidFill>
              <a:srgbClr val="FFCC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pic>
        <p:nvPicPr>
          <p:cNvPr id="1029" name="Picture 44" descr="лого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79388" y="260350"/>
            <a:ext cx="8096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44450"/>
            <a:ext cx="56181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268413"/>
            <a:ext cx="89281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817245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5B091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5B0917"/>
                </a:solidFill>
                <a:cs typeface="+mn-cs"/>
              </a:defRPr>
            </a:lvl1pPr>
          </a:lstStyle>
          <a:p>
            <a:pPr>
              <a:defRPr/>
            </a:pPr>
            <a:fld id="{1848C670-BD46-453E-B46A-99897338FE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1C_06_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616700"/>
            <a:ext cx="9144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1258888" y="115888"/>
            <a:ext cx="0" cy="865187"/>
          </a:xfrm>
          <a:prstGeom prst="line">
            <a:avLst/>
          </a:prstGeom>
          <a:noFill/>
          <a:ln w="12699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1258888" y="117475"/>
            <a:ext cx="0" cy="865188"/>
          </a:xfrm>
          <a:prstGeom prst="line">
            <a:avLst/>
          </a:prstGeom>
          <a:noFill/>
          <a:ln w="12699">
            <a:solidFill>
              <a:srgbClr val="FFCC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1331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44450"/>
            <a:ext cx="56181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268413"/>
            <a:ext cx="89281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18580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817245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5B091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8580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5B0917"/>
                </a:solidFill>
                <a:cs typeface="+mn-cs"/>
              </a:defRPr>
            </a:lvl1pPr>
          </a:lstStyle>
          <a:p>
            <a:pPr>
              <a:defRPr/>
            </a:pPr>
            <a:fld id="{E901BCA7-11C7-4799-9EB1-861CCA0049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13321" name="Picture 11" descr="1C_осень_top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1763713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5" descr="лого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79388" y="260350"/>
            <a:ext cx="8096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" descr="1C_зима_top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1144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 descr="1C_06_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6616700"/>
            <a:ext cx="9144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1258888" y="115888"/>
            <a:ext cx="0" cy="865187"/>
          </a:xfrm>
          <a:prstGeom prst="line">
            <a:avLst/>
          </a:prstGeom>
          <a:noFill/>
          <a:ln w="12699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3077" name="Line 4"/>
          <p:cNvSpPr>
            <a:spLocks noChangeShapeType="1"/>
          </p:cNvSpPr>
          <p:nvPr/>
        </p:nvSpPr>
        <p:spPr bwMode="auto">
          <a:xfrm>
            <a:off x="1258888" y="117475"/>
            <a:ext cx="0" cy="865188"/>
          </a:xfrm>
          <a:prstGeom prst="line">
            <a:avLst/>
          </a:prstGeom>
          <a:noFill/>
          <a:ln w="12699">
            <a:solidFill>
              <a:srgbClr val="FFCC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pic>
        <p:nvPicPr>
          <p:cNvPr id="25606" name="Picture 5" descr="лого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79388" y="260350"/>
            <a:ext cx="8096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44450"/>
            <a:ext cx="56181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560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268413"/>
            <a:ext cx="89281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1878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817245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5B091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878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5B0917"/>
                </a:solidFill>
                <a:cs typeface="+mn-cs"/>
              </a:defRPr>
            </a:lvl1pPr>
          </a:lstStyle>
          <a:p>
            <a:pPr>
              <a:defRPr/>
            </a:pPr>
            <a:fld id="{BACA966C-6E05-4B48-8CB9-6453EC8890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1" descr="1C_весна_top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165100"/>
            <a:ext cx="1547813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2" descr="1C_06_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6616700"/>
            <a:ext cx="9144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Line 3"/>
          <p:cNvSpPr>
            <a:spLocks noChangeShapeType="1"/>
          </p:cNvSpPr>
          <p:nvPr/>
        </p:nvSpPr>
        <p:spPr bwMode="auto">
          <a:xfrm>
            <a:off x="1258888" y="115888"/>
            <a:ext cx="0" cy="865187"/>
          </a:xfrm>
          <a:prstGeom prst="line">
            <a:avLst/>
          </a:prstGeom>
          <a:noFill/>
          <a:ln w="12699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4101" name="Line 4"/>
          <p:cNvSpPr>
            <a:spLocks noChangeShapeType="1"/>
          </p:cNvSpPr>
          <p:nvPr/>
        </p:nvSpPr>
        <p:spPr bwMode="auto">
          <a:xfrm>
            <a:off x="1258888" y="117475"/>
            <a:ext cx="0" cy="865188"/>
          </a:xfrm>
          <a:prstGeom prst="line">
            <a:avLst/>
          </a:prstGeom>
          <a:noFill/>
          <a:ln w="12699">
            <a:solidFill>
              <a:srgbClr val="FFCC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pic>
        <p:nvPicPr>
          <p:cNvPr id="37894" name="Picture 5" descr="лого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79388" y="260350"/>
            <a:ext cx="8096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44450"/>
            <a:ext cx="56181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789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268413"/>
            <a:ext cx="89281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18989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817245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5B091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898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5B0917"/>
                </a:solidFill>
                <a:cs typeface="+mn-cs"/>
              </a:defRPr>
            </a:lvl1pPr>
          </a:lstStyle>
          <a:p>
            <a:pPr>
              <a:defRPr/>
            </a:pPr>
            <a:fld id="{DE2C4EC8-6E6B-4561-9CC1-04D7918D6F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0" descr="1C_лето"/>
          <p:cNvPicPr>
            <a:picLocks noChangeAspect="1" noChangeArrowheads="1"/>
          </p:cNvPicPr>
          <p:nvPr userDrawn="1"/>
        </p:nvPicPr>
        <p:blipFill>
          <a:blip r:embed="rId14"/>
          <a:srcRect l="17781"/>
          <a:stretch>
            <a:fillRect/>
          </a:stretch>
        </p:blipFill>
        <p:spPr bwMode="auto">
          <a:xfrm>
            <a:off x="0" y="400050"/>
            <a:ext cx="1547813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2" descr="1C_06_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6616700"/>
            <a:ext cx="9144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Line 3"/>
          <p:cNvSpPr>
            <a:spLocks noChangeShapeType="1"/>
          </p:cNvSpPr>
          <p:nvPr/>
        </p:nvSpPr>
        <p:spPr bwMode="auto">
          <a:xfrm>
            <a:off x="1258888" y="115888"/>
            <a:ext cx="0" cy="865187"/>
          </a:xfrm>
          <a:prstGeom prst="line">
            <a:avLst/>
          </a:prstGeom>
          <a:noFill/>
          <a:ln w="12699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>
            <a:off x="1258888" y="117475"/>
            <a:ext cx="0" cy="865188"/>
          </a:xfrm>
          <a:prstGeom prst="line">
            <a:avLst/>
          </a:prstGeom>
          <a:noFill/>
          <a:ln w="12699">
            <a:solidFill>
              <a:srgbClr val="FFCC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pic>
        <p:nvPicPr>
          <p:cNvPr id="50182" name="Picture 5" descr="лого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79388" y="260350"/>
            <a:ext cx="8096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44450"/>
            <a:ext cx="56181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018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268413"/>
            <a:ext cx="89281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19194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817245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5B091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194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5B0917"/>
                </a:solidFill>
                <a:cs typeface="+mn-cs"/>
              </a:defRPr>
            </a:lvl1pPr>
          </a:lstStyle>
          <a:p>
            <a:pPr>
              <a:defRPr/>
            </a:pPr>
            <a:fld id="{59A95904-D5C9-4A9F-A9FF-3DD3511203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eprokhorova@4dk.r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nikr@.1c.ru" TargetMode="External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0988" y="1547813"/>
            <a:ext cx="8470900" cy="3346450"/>
          </a:xfr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ctr" eaLnBrk="1" hangingPunct="1">
              <a:defRPr/>
            </a:pPr>
            <a:r>
              <a:rPr lang="ru-RU" sz="3000" dirty="0" smtClean="0">
                <a:solidFill>
                  <a:srgbClr val="CC3300"/>
                </a:solidFill>
              </a:rPr>
              <a:t/>
            </a:r>
            <a:br>
              <a:rPr lang="ru-RU" sz="3000" dirty="0" smtClean="0">
                <a:solidFill>
                  <a:srgbClr val="CC3300"/>
                </a:solidFill>
              </a:rPr>
            </a:br>
            <a:r>
              <a:rPr lang="ru-RU" sz="3000" dirty="0" smtClean="0">
                <a:solidFill>
                  <a:srgbClr val="CC3300"/>
                </a:solidFill>
              </a:rPr>
              <a:t/>
            </a:r>
            <a:br>
              <a:rPr lang="ru-RU" sz="3000" dirty="0" smtClean="0">
                <a:solidFill>
                  <a:srgbClr val="CC3300"/>
                </a:solidFill>
              </a:rPr>
            </a:br>
            <a:r>
              <a:rPr lang="ru-RU" sz="3000" dirty="0">
                <a:solidFill>
                  <a:srgbClr val="CC3300"/>
                </a:solidFill>
              </a:rPr>
              <a:t/>
            </a:r>
            <a:br>
              <a:rPr lang="ru-RU" sz="3000" dirty="0">
                <a:solidFill>
                  <a:srgbClr val="CC3300"/>
                </a:solidFill>
              </a:rPr>
            </a:br>
            <a:r>
              <a:rPr lang="ru-RU" sz="3000" dirty="0">
                <a:solidFill>
                  <a:srgbClr val="CC3300"/>
                </a:solidFill>
              </a:rPr>
              <a:t/>
            </a:r>
            <a:br>
              <a:rPr lang="ru-RU" sz="3000" dirty="0">
                <a:solidFill>
                  <a:srgbClr val="CC3300"/>
                </a:solidFill>
              </a:rPr>
            </a:br>
            <a:r>
              <a:rPr lang="ru-RU" sz="3000" dirty="0" smtClean="0">
                <a:solidFill>
                  <a:srgbClr val="CC3300"/>
                </a:solidFill>
              </a:rPr>
              <a:t>Проблемы </a:t>
            </a:r>
            <a:r>
              <a:rPr lang="ru-RU" sz="3000" dirty="0">
                <a:solidFill>
                  <a:srgbClr val="CC3300"/>
                </a:solidFill>
              </a:rPr>
              <a:t>комплексной автоматизации вузов в условиях модернизации системы высшего </a:t>
            </a:r>
            <a:r>
              <a:rPr lang="ru-RU" sz="3000" dirty="0" smtClean="0">
                <a:solidFill>
                  <a:srgbClr val="CC3300"/>
                </a:solidFill>
              </a:rPr>
              <a:t>образования в России</a:t>
            </a:r>
            <a:br>
              <a:rPr lang="ru-RU" sz="3000" dirty="0" smtClean="0">
                <a:solidFill>
                  <a:srgbClr val="CC3300"/>
                </a:solidFill>
              </a:rPr>
            </a:br>
            <a:r>
              <a:rPr lang="ru-RU" sz="3000" dirty="0">
                <a:solidFill>
                  <a:srgbClr val="CC3300"/>
                </a:solidFill>
              </a:rPr>
              <a:t/>
            </a:r>
            <a:br>
              <a:rPr lang="ru-RU" sz="3000" dirty="0">
                <a:solidFill>
                  <a:srgbClr val="CC3300"/>
                </a:solidFill>
              </a:rPr>
            </a:br>
            <a:r>
              <a:rPr lang="ru-RU" sz="3000" dirty="0" smtClean="0">
                <a:solidFill>
                  <a:srgbClr val="CC3300"/>
                </a:solidFill>
              </a:rPr>
              <a:t/>
            </a:r>
            <a:br>
              <a:rPr lang="ru-RU" sz="3000" dirty="0" smtClean="0">
                <a:solidFill>
                  <a:srgbClr val="CC3300"/>
                </a:solidFill>
              </a:rPr>
            </a:br>
            <a:r>
              <a:rPr lang="ru-RU" sz="3000" dirty="0" smtClean="0">
                <a:solidFill>
                  <a:srgbClr val="CC3300"/>
                </a:solidFill>
              </a:rPr>
              <a:t/>
            </a:r>
            <a:br>
              <a:rPr lang="ru-RU" sz="3000" dirty="0" smtClean="0">
                <a:solidFill>
                  <a:srgbClr val="CC3300"/>
                </a:solidFill>
              </a:rPr>
            </a:br>
            <a:r>
              <a:rPr lang="ru-RU" sz="2000" kern="1200" dirty="0">
                <a:solidFill>
                  <a:srgbClr val="5F0000"/>
                </a:solidFill>
                <a:ea typeface="+mn-ea"/>
                <a:cs typeface="Arial" charset="0"/>
              </a:rPr>
              <a:t>Никифоров Р.А</a:t>
            </a:r>
            <a:r>
              <a:rPr lang="ru-RU" sz="2000" kern="1200" dirty="0" smtClean="0">
                <a:solidFill>
                  <a:srgbClr val="5F0000"/>
                </a:solidFill>
                <a:ea typeface="+mn-ea"/>
                <a:cs typeface="Arial" charset="0"/>
              </a:rPr>
              <a:t>., </a:t>
            </a:r>
            <a:r>
              <a:rPr lang="en-US" sz="2000" kern="1200" dirty="0" smtClean="0">
                <a:solidFill>
                  <a:srgbClr val="002060"/>
                </a:solidFill>
                <a:ea typeface="+mn-ea"/>
                <a:cs typeface="Arial" charset="0"/>
              </a:rPr>
              <a:t>nikr@1c.ru</a:t>
            </a:r>
            <a:r>
              <a:rPr lang="ru-RU" sz="2000" kern="1200" dirty="0">
                <a:solidFill>
                  <a:srgbClr val="5F0000"/>
                </a:solidFill>
                <a:ea typeface="+mn-ea"/>
                <a:cs typeface="Arial" charset="0"/>
              </a:rPr>
              <a:t/>
            </a:r>
            <a:br>
              <a:rPr lang="ru-RU" sz="2000" kern="1200" dirty="0">
                <a:solidFill>
                  <a:srgbClr val="5F0000"/>
                </a:solidFill>
                <a:ea typeface="+mn-ea"/>
                <a:cs typeface="Arial" charset="0"/>
              </a:rPr>
            </a:br>
            <a:r>
              <a:rPr lang="ru-RU" sz="2000" kern="1200" dirty="0">
                <a:solidFill>
                  <a:srgbClr val="5F0000"/>
                </a:solidFill>
                <a:ea typeface="+mn-ea"/>
                <a:cs typeface="Arial" charset="0"/>
              </a:rPr>
              <a:t>ООО </a:t>
            </a:r>
            <a:r>
              <a:rPr lang="ru-RU" sz="2000" kern="1200" dirty="0" smtClean="0">
                <a:solidFill>
                  <a:srgbClr val="5F0000"/>
                </a:solidFill>
                <a:ea typeface="+mn-ea"/>
                <a:cs typeface="Arial" charset="0"/>
              </a:rPr>
              <a:t>«1С-СОФТ», </a:t>
            </a:r>
            <a:r>
              <a:rPr lang="ru-RU" sz="2000" kern="1200" dirty="0">
                <a:solidFill>
                  <a:srgbClr val="5F0000"/>
                </a:solidFill>
                <a:ea typeface="+mn-ea"/>
                <a:cs typeface="Arial" charset="0"/>
              </a:rPr>
              <a:t>г. Москва</a:t>
            </a:r>
            <a:br>
              <a:rPr lang="ru-RU" sz="2000" kern="1200" dirty="0">
                <a:solidFill>
                  <a:srgbClr val="5F0000"/>
                </a:solidFill>
                <a:ea typeface="+mn-ea"/>
                <a:cs typeface="Arial" charset="0"/>
              </a:rPr>
            </a:br>
            <a:r>
              <a:rPr lang="ru-RU" sz="3000" dirty="0">
                <a:solidFill>
                  <a:srgbClr val="CC3300"/>
                </a:solidFill>
              </a:rPr>
              <a:t/>
            </a:r>
            <a:br>
              <a:rPr lang="ru-RU" sz="3000" dirty="0">
                <a:solidFill>
                  <a:srgbClr val="CC3300"/>
                </a:solidFill>
              </a:rPr>
            </a:br>
            <a:endParaRPr lang="ru-RU" altLang="ru-RU" sz="3000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5D721F-8CF7-49A0-8D85-3C7E3201A213}" type="slidenum">
              <a:rPr lang="ru-RU" altLang="ru-RU" smtClean="0">
                <a:cs typeface="Arial" charset="0"/>
              </a:rPr>
              <a:pPr/>
              <a:t>10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67586" name="TextBox 2"/>
          <p:cNvSpPr txBox="1">
            <a:spLocks noChangeArrowheads="1"/>
          </p:cNvSpPr>
          <p:nvPr/>
        </p:nvSpPr>
        <p:spPr bwMode="auto">
          <a:xfrm>
            <a:off x="1371600" y="371475"/>
            <a:ext cx="6413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/>
              <a:t>Обычные механизмы планирования и анализа ФХД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9288" y="1146175"/>
            <a:ext cx="7945437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dirty="0">
                <a:cs typeface="+mn-cs"/>
              </a:rPr>
              <a:t>Традиционно в настоящее время в большинстве ВУЗов финансовое планирование и анализ ведутся в </a:t>
            </a:r>
            <a:r>
              <a:rPr lang="en-US" dirty="0">
                <a:cs typeface="+mn-cs"/>
              </a:rPr>
              <a:t>Excel</a:t>
            </a:r>
            <a:r>
              <a:rPr lang="ru-RU" dirty="0">
                <a:cs typeface="+mn-cs"/>
              </a:rPr>
              <a:t>. Соответственно:</a:t>
            </a:r>
            <a:r>
              <a:rPr lang="en-US" dirty="0">
                <a:cs typeface="+mn-cs"/>
              </a:rPr>
              <a:t/>
            </a:r>
            <a:br>
              <a:rPr lang="en-US" dirty="0">
                <a:cs typeface="+mn-cs"/>
              </a:rPr>
            </a:br>
            <a:endParaRPr lang="en-US" dirty="0">
              <a:cs typeface="+mn-cs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dirty="0">
                <a:cs typeface="+mn-cs"/>
              </a:rPr>
              <a:t>Работа со сводным </a:t>
            </a:r>
            <a:r>
              <a:rPr lang="ru-RU" dirty="0" err="1">
                <a:cs typeface="+mn-cs"/>
              </a:rPr>
              <a:t>финпланом</a:t>
            </a:r>
            <a:r>
              <a:rPr lang="ru-RU" dirty="0">
                <a:cs typeface="+mn-cs"/>
              </a:rPr>
              <a:t> невозможно в многопользовательском режиме;</a:t>
            </a:r>
            <a:br>
              <a:rPr lang="ru-RU" dirty="0">
                <a:cs typeface="+mn-cs"/>
              </a:rPr>
            </a:br>
            <a:endParaRPr lang="en-US" dirty="0">
              <a:cs typeface="+mn-cs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dirty="0">
                <a:cs typeface="+mn-cs"/>
              </a:rPr>
              <a:t>Актуализация данных в </a:t>
            </a:r>
            <a:r>
              <a:rPr lang="ru-RU" dirty="0" err="1">
                <a:cs typeface="+mn-cs"/>
              </a:rPr>
              <a:t>финплане</a:t>
            </a:r>
            <a:r>
              <a:rPr lang="ru-RU" dirty="0">
                <a:cs typeface="+mn-cs"/>
              </a:rPr>
              <a:t> производится ручным переносом данных из смежных систем бухгалтерского, зарплатно-кадрового и управленческого учета;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endParaRPr lang="ru-RU" dirty="0">
              <a:cs typeface="+mn-cs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dirty="0">
                <a:cs typeface="+mn-cs"/>
              </a:rPr>
              <a:t>Агрегация данных при формировании плана «снизу» производится вручную;</a:t>
            </a:r>
            <a:br>
              <a:rPr lang="ru-RU" dirty="0">
                <a:cs typeface="+mn-cs"/>
              </a:rPr>
            </a:br>
            <a:endParaRPr lang="ru-RU" dirty="0">
              <a:cs typeface="+mn-cs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dirty="0">
                <a:cs typeface="+mn-cs"/>
              </a:rPr>
              <a:t>Система аналитических справочников «заточена» под возможности </a:t>
            </a:r>
            <a:r>
              <a:rPr lang="en-US" dirty="0">
                <a:cs typeface="+mn-cs"/>
              </a:rPr>
              <a:t>Excel </a:t>
            </a:r>
            <a:r>
              <a:rPr lang="ru-RU" dirty="0">
                <a:cs typeface="+mn-cs"/>
              </a:rPr>
              <a:t>и ограничена в своих возможностях.</a:t>
            </a:r>
            <a:endParaRPr lang="ru-RU" dirty="0">
              <a:cs typeface="+mn-cs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AC9E564-73C2-4F31-8DCC-1FAC2864137E}" type="slidenum">
              <a:rPr lang="ru-RU" altLang="ru-RU" smtClean="0">
                <a:cs typeface="Arial" charset="0"/>
              </a:rPr>
              <a:pPr/>
              <a:t>11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68610" name="TextBox 2"/>
          <p:cNvSpPr txBox="1">
            <a:spLocks noChangeArrowheads="1"/>
          </p:cNvSpPr>
          <p:nvPr/>
        </p:nvSpPr>
        <p:spPr bwMode="auto">
          <a:xfrm>
            <a:off x="2003425" y="273050"/>
            <a:ext cx="529431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/>
              <a:t>Вводные требования к новой </a:t>
            </a:r>
            <a:endParaRPr lang="en-US"/>
          </a:p>
          <a:p>
            <a:pPr algn="ctr" eaLnBrk="0" hangingPunct="0"/>
            <a:r>
              <a:rPr lang="ru-RU"/>
              <a:t>финансово-аналитической системе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2950" y="1146175"/>
            <a:ext cx="7778750" cy="5630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cs typeface="+mn-cs"/>
              </a:rPr>
              <a:t>Система справочников, обеспечивающая автоматизированное заполнение отчетов ПФХД и потребности </a:t>
            </a:r>
            <a:r>
              <a:rPr lang="ru-RU" sz="1800" b="1" dirty="0">
                <a:cs typeface="+mn-cs"/>
              </a:rPr>
              <a:t>управленческого</a:t>
            </a:r>
            <a:r>
              <a:rPr lang="ru-RU" sz="1800" dirty="0">
                <a:cs typeface="+mn-cs"/>
              </a:rPr>
              <a:t> финансового учета;</a:t>
            </a:r>
            <a:br>
              <a:rPr lang="ru-RU" sz="1800" dirty="0">
                <a:cs typeface="+mn-cs"/>
              </a:rPr>
            </a:br>
            <a:endParaRPr lang="ru-RU" sz="1800" dirty="0">
              <a:cs typeface="+mn-cs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cs typeface="+mn-cs"/>
              </a:rPr>
              <a:t>Механизмы автоматического импорта данных из </a:t>
            </a:r>
            <a:r>
              <a:rPr lang="en-US" sz="1800" dirty="0">
                <a:cs typeface="+mn-cs"/>
              </a:rPr>
              <a:t>Excel </a:t>
            </a:r>
            <a:r>
              <a:rPr lang="ru-RU" sz="1800" dirty="0">
                <a:cs typeface="+mn-cs"/>
              </a:rPr>
              <a:t>и  конвертации «старых» аналитик в «новые» для «плавного» перехода на новую систему;</a:t>
            </a:r>
            <a:br>
              <a:rPr lang="ru-RU" sz="1800" dirty="0">
                <a:cs typeface="+mn-cs"/>
              </a:rPr>
            </a:br>
            <a:endParaRPr lang="ru-RU" sz="1800" dirty="0">
              <a:cs typeface="+mn-cs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cs typeface="+mn-cs"/>
              </a:rPr>
              <a:t>Внесение изменений в данные </a:t>
            </a:r>
            <a:r>
              <a:rPr lang="ru-RU" sz="1800" dirty="0">
                <a:cs typeface="+mn-cs"/>
              </a:rPr>
              <a:t>финансового плана </a:t>
            </a:r>
            <a:r>
              <a:rPr lang="ru-RU" sz="1800" dirty="0">
                <a:cs typeface="+mn-cs"/>
              </a:rPr>
              <a:t>для управления данными в системе (на первом этапе автоматизации сводного </a:t>
            </a:r>
            <a:r>
              <a:rPr lang="ru-RU" sz="1800" dirty="0">
                <a:cs typeface="+mn-cs"/>
              </a:rPr>
              <a:t>финансового плана </a:t>
            </a:r>
            <a:r>
              <a:rPr lang="ru-RU" sz="1800" dirty="0">
                <a:cs typeface="+mn-cs"/>
              </a:rPr>
              <a:t>верхнего уровня);</a:t>
            </a:r>
            <a:br>
              <a:rPr lang="ru-RU" sz="1800" dirty="0">
                <a:cs typeface="+mn-cs"/>
              </a:rPr>
            </a:br>
            <a:endParaRPr lang="ru-RU" sz="1800" dirty="0">
              <a:cs typeface="+mn-cs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cs typeface="+mn-cs"/>
              </a:rPr>
              <a:t>Работа с версиями финансового плана: акцептование, согласование, утверждение, получение данных </a:t>
            </a:r>
            <a:r>
              <a:rPr lang="ru-RU" sz="1800" dirty="0">
                <a:cs typeface="+mn-cs"/>
              </a:rPr>
              <a:t>финансового плана </a:t>
            </a:r>
            <a:r>
              <a:rPr lang="ru-RU" sz="1800" dirty="0">
                <a:cs typeface="+mn-cs"/>
              </a:rPr>
              <a:t>на конкретный момент времени;</a:t>
            </a:r>
            <a:endParaRPr lang="ru-RU" sz="1800" dirty="0">
              <a:cs typeface="+mn-cs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endParaRPr lang="ru-RU" sz="1800" dirty="0">
              <a:cs typeface="+mn-cs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cs typeface="+mn-cs"/>
              </a:rPr>
              <a:t>Возможность без программирования (модификации программного кода) настраивать произвольное количество отчетов (выходных форм) финансового плана.</a:t>
            </a:r>
          </a:p>
          <a:p>
            <a:pPr eaLnBrk="0" hangingPunct="0">
              <a:defRPr/>
            </a:pPr>
            <a:endParaRPr lang="ru-RU" sz="1800" dirty="0">
              <a:cs typeface="+mn-cs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287463" y="44450"/>
            <a:ext cx="7748587" cy="1081088"/>
          </a:xfrm>
        </p:spPr>
        <p:txBody>
          <a:bodyPr/>
          <a:lstStyle/>
          <a:p>
            <a:pPr eaLnBrk="1" hangingPunct="1"/>
            <a:r>
              <a:rPr lang="ru-RU" altLang="ru-RU" smtClean="0"/>
              <a:t>Почему 1С:Управление Холдингом</a:t>
            </a:r>
          </a:p>
        </p:txBody>
      </p:sp>
      <p:sp>
        <p:nvSpPr>
          <p:cNvPr id="69634" name="Номер слайда 3"/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9AE4F71-C444-4FE4-AF31-C1AED6D20A90}" type="slidenum">
              <a:rPr lang="ru-RU" altLang="ru-RU" sz="1400" b="1">
                <a:solidFill>
                  <a:srgbClr val="5B0917"/>
                </a:solidFill>
              </a:rPr>
              <a:pPr algn="r"/>
              <a:t>12</a:t>
            </a:fld>
            <a:endParaRPr lang="ru-RU" altLang="ru-RU" sz="1400" b="1">
              <a:solidFill>
                <a:srgbClr val="5B0917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5038" y="1236663"/>
            <a:ext cx="7704137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1800" dirty="0">
                <a:cs typeface="+mn-cs"/>
              </a:rPr>
              <a:t>Функциональность 1С:Управление холдингом обеспечивает покрытие всех первоначальных требований ВУЗа, а </a:t>
            </a:r>
            <a:r>
              <a:rPr lang="ru-RU" sz="1800" dirty="0">
                <a:cs typeface="+mn-cs"/>
              </a:rPr>
              <a:t>также позволяет </a:t>
            </a:r>
            <a:r>
              <a:rPr lang="ru-RU" sz="1800" dirty="0">
                <a:cs typeface="+mn-cs"/>
              </a:rPr>
              <a:t>в части бюджетирования:</a:t>
            </a:r>
            <a:br>
              <a:rPr lang="ru-RU" sz="1800" dirty="0">
                <a:cs typeface="+mn-cs"/>
              </a:rPr>
            </a:br>
            <a:endParaRPr lang="ru-RU" sz="1800" dirty="0">
              <a:cs typeface="+mn-cs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cs typeface="+mn-cs"/>
              </a:rPr>
              <a:t>Самостоятельно </a:t>
            </a:r>
            <a:r>
              <a:rPr lang="ru-RU" sz="1800" dirty="0">
                <a:cs typeface="+mn-cs"/>
              </a:rPr>
              <a:t>определять бизнес-пользователю перечень необходимых классификаторов, аналитик, показателей, разрабатывать бюджетные модели и комплекты отчетности различного назначения</a:t>
            </a:r>
            <a:r>
              <a:rPr lang="ru-RU" sz="1800" dirty="0">
                <a:cs typeface="+mn-cs"/>
              </a:rPr>
              <a:t>;</a:t>
            </a:r>
            <a:br>
              <a:rPr lang="ru-RU" sz="1800" dirty="0">
                <a:cs typeface="+mn-cs"/>
              </a:rPr>
            </a:br>
            <a:endParaRPr lang="ru-RU" sz="1800" dirty="0">
              <a:cs typeface="+mn-cs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cs typeface="+mn-cs"/>
              </a:rPr>
              <a:t>Регламентировать </a:t>
            </a:r>
            <a:r>
              <a:rPr lang="ru-RU" sz="1800" dirty="0">
                <a:cs typeface="+mn-cs"/>
              </a:rPr>
              <a:t>бюджетный процесс и распределять ответственность между его участниками, использовать для согласования бюджетов маршруты любой </a:t>
            </a:r>
            <a:r>
              <a:rPr lang="ru-RU" sz="1800" dirty="0">
                <a:cs typeface="+mn-cs"/>
              </a:rPr>
              <a:t>сложности;</a:t>
            </a:r>
            <a:br>
              <a:rPr lang="ru-RU" sz="1800" dirty="0">
                <a:cs typeface="+mn-cs"/>
              </a:rPr>
            </a:br>
            <a:endParaRPr lang="ru-RU" sz="1800" dirty="0">
              <a:cs typeface="+mn-cs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cs typeface="+mn-cs"/>
              </a:rPr>
              <a:t>Управлять Нормативно-Справочной Информацией;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endParaRPr lang="ru-RU" sz="1800" dirty="0">
              <a:cs typeface="+mn-cs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cs typeface="+mn-cs"/>
              </a:rPr>
              <a:t>Интегрироваться с любыми информационными системами разнообразными способами (</a:t>
            </a:r>
            <a:r>
              <a:rPr lang="en-US" sz="1800" dirty="0">
                <a:cs typeface="+mn-cs"/>
              </a:rPr>
              <a:t>Com, Excel, ADO </a:t>
            </a:r>
            <a:r>
              <a:rPr lang="ru-RU" sz="1800" dirty="0">
                <a:cs typeface="+mn-cs"/>
              </a:rPr>
              <a:t>и др.)</a:t>
            </a:r>
            <a:endParaRPr lang="ru-RU" sz="1800" dirty="0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Номер слайда 4"/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30FD45B-6E7F-40A2-96FE-4985290D4F69}" type="slidenum">
              <a:rPr lang="ru-RU" altLang="ru-RU" sz="1400" b="1">
                <a:solidFill>
                  <a:srgbClr val="5B0917"/>
                </a:solidFill>
              </a:rPr>
              <a:pPr algn="r"/>
              <a:t>13</a:t>
            </a:fld>
            <a:endParaRPr lang="ru-RU" altLang="ru-RU" sz="1400" b="1">
              <a:solidFill>
                <a:srgbClr val="5B0917"/>
              </a:solidFill>
            </a:endParaRPr>
          </a:p>
        </p:txBody>
      </p:sp>
      <p:sp>
        <p:nvSpPr>
          <p:cNvPr id="71682" name="Rectangle 1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Почему 1С:УХ - Инструменты для бюджетирования</a:t>
            </a:r>
          </a:p>
        </p:txBody>
      </p:sp>
      <p:sp>
        <p:nvSpPr>
          <p:cNvPr id="71683" name="Объект 2"/>
          <p:cNvSpPr>
            <a:spLocks/>
          </p:cNvSpPr>
          <p:nvPr/>
        </p:nvSpPr>
        <p:spPr bwMode="auto">
          <a:xfrm>
            <a:off x="252413" y="1393825"/>
            <a:ext cx="8820150" cy="4778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2925" eaLnBrk="0" hangingPunct="0"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None/>
            </a:pPr>
            <a:r>
              <a:rPr lang="ru-RU" altLang="ru-RU" sz="2200">
                <a:solidFill>
                  <a:srgbClr val="5B0917"/>
                </a:solidFill>
              </a:rPr>
              <a:t>1С:Управление холдингом столь же удобен, как </a:t>
            </a:r>
            <a:r>
              <a:rPr lang="en-US" altLang="ru-RU" sz="2200">
                <a:solidFill>
                  <a:srgbClr val="5B0917"/>
                </a:solidFill>
              </a:rPr>
              <a:t>Ex</a:t>
            </a:r>
            <a:r>
              <a:rPr lang="ru-RU" altLang="ru-RU" sz="2200">
                <a:solidFill>
                  <a:srgbClr val="5B0917"/>
                </a:solidFill>
              </a:rPr>
              <a:t>c</a:t>
            </a:r>
            <a:r>
              <a:rPr lang="en-US" altLang="ru-RU" sz="2200">
                <a:solidFill>
                  <a:srgbClr val="5B0917"/>
                </a:solidFill>
              </a:rPr>
              <a:t>el</a:t>
            </a:r>
            <a:r>
              <a:rPr lang="ru-RU" altLang="ru-RU" sz="2200">
                <a:solidFill>
                  <a:srgbClr val="5B0917"/>
                </a:solidFill>
              </a:rPr>
              <a:t>, но обеспечивает намного более широкие возможности:</a:t>
            </a:r>
          </a:p>
          <a:p>
            <a:pPr marL="1008063" lvl="1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</a:pPr>
            <a:r>
              <a:rPr lang="ru-RU" altLang="ru-RU">
                <a:solidFill>
                  <a:srgbClr val="5B0917"/>
                </a:solidFill>
              </a:rPr>
              <a:t>одновременная работа множества пользователей с разделением прав доступа;</a:t>
            </a:r>
          </a:p>
          <a:p>
            <a:pPr marL="1008063" lvl="1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</a:pPr>
            <a:r>
              <a:rPr lang="ru-RU" altLang="ru-RU">
                <a:solidFill>
                  <a:srgbClr val="5B0917"/>
                </a:solidFill>
              </a:rPr>
              <a:t>организация процесса заполнения и согласования бюджетов по маршрутам различной сложности («сверху вниз», «снизу вверх», комбинированные схемы);</a:t>
            </a:r>
          </a:p>
          <a:p>
            <a:pPr marL="1008063" lvl="1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</a:pPr>
            <a:r>
              <a:rPr lang="ru-RU" altLang="ru-RU">
                <a:solidFill>
                  <a:srgbClr val="5B0917"/>
                </a:solidFill>
              </a:rPr>
              <a:t>автоматизация сбора факта для план-фактного анализа из смежных информационных систем;</a:t>
            </a:r>
          </a:p>
          <a:p>
            <a:pPr marL="1008063" lvl="1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</a:pPr>
            <a:r>
              <a:rPr lang="ru-RU" altLang="ru-RU">
                <a:solidFill>
                  <a:srgbClr val="5B0917"/>
                </a:solidFill>
              </a:rPr>
              <a:t>расшифровка данных (</a:t>
            </a:r>
            <a:r>
              <a:rPr lang="en-US" altLang="ru-RU">
                <a:solidFill>
                  <a:srgbClr val="5B0917"/>
                </a:solidFill>
              </a:rPr>
              <a:t>dri</a:t>
            </a:r>
            <a:r>
              <a:rPr lang="ru-RU" altLang="ru-RU">
                <a:solidFill>
                  <a:srgbClr val="5B0917"/>
                </a:solidFill>
              </a:rPr>
              <a:t>l</a:t>
            </a:r>
            <a:r>
              <a:rPr lang="en-US" altLang="ru-RU">
                <a:solidFill>
                  <a:srgbClr val="5B0917"/>
                </a:solidFill>
              </a:rPr>
              <a:t>l-down)</a:t>
            </a:r>
            <a:r>
              <a:rPr lang="ru-RU" altLang="ru-RU">
                <a:solidFill>
                  <a:srgbClr val="5B0917"/>
                </a:solidFill>
              </a:rPr>
              <a:t>, вплоть до первичного документа, включая возможность выхода в смежные системы (при условиях наличия однородной среды «1С:Предприятие»);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Номер слайда 4"/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F6BCD35-4757-4F1B-B802-B365CFC78BE5}" type="slidenum">
              <a:rPr lang="ru-RU" altLang="ru-RU" sz="1400" b="1">
                <a:solidFill>
                  <a:srgbClr val="5B0917"/>
                </a:solidFill>
              </a:rPr>
              <a:pPr algn="r"/>
              <a:t>14</a:t>
            </a:fld>
            <a:endParaRPr lang="ru-RU" altLang="ru-RU" sz="1400" b="1">
              <a:solidFill>
                <a:srgbClr val="5B0917"/>
              </a:solidFill>
            </a:endParaRPr>
          </a:p>
        </p:txBody>
      </p:sp>
      <p:sp>
        <p:nvSpPr>
          <p:cNvPr id="73730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44450"/>
            <a:ext cx="7591425" cy="1081088"/>
          </a:xfrm>
        </p:spPr>
        <p:txBody>
          <a:bodyPr/>
          <a:lstStyle/>
          <a:p>
            <a:pPr algn="ctr" eaLnBrk="1" hangingPunct="1"/>
            <a:r>
              <a:rPr lang="ru-RU" altLang="ru-RU" sz="2000" smtClean="0"/>
              <a:t>Основные возможности </a:t>
            </a:r>
            <a:r>
              <a:rPr lang="ru-RU" sz="2000" smtClean="0"/>
              <a:t>финансово-аналитической системы</a:t>
            </a:r>
            <a:r>
              <a:rPr lang="ru-RU" altLang="ru-RU" sz="2000" smtClean="0"/>
              <a:t> на основе 1С:Управление холдингом – ввод, загрузка и акцептование данных</a:t>
            </a:r>
          </a:p>
        </p:txBody>
      </p:sp>
      <p:sp>
        <p:nvSpPr>
          <p:cNvPr id="19460" name="Объект 2"/>
          <p:cNvSpPr>
            <a:spLocks/>
          </p:cNvSpPr>
          <p:nvPr/>
        </p:nvSpPr>
        <p:spPr bwMode="auto">
          <a:xfrm>
            <a:off x="252413" y="1622425"/>
            <a:ext cx="8820150" cy="4778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>
            <a:lvl1pPr marL="542925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1008063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41605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824038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232025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68922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314642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60362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406082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altLang="ru-RU" dirty="0" smtClean="0">
                <a:cs typeface="+mn-cs"/>
              </a:rPr>
              <a:t>Ввод данных в ФАС осуществляется:</a:t>
            </a:r>
          </a:p>
          <a:p>
            <a:pPr lvl="1" eaLnBrk="0" hangingPunct="0">
              <a:defRPr/>
            </a:pPr>
            <a:r>
              <a:rPr lang="ru-RU" altLang="ru-RU" dirty="0" smtClean="0">
                <a:cs typeface="+mn-cs"/>
              </a:rPr>
              <a:t>В ручном </a:t>
            </a:r>
            <a:r>
              <a:rPr lang="ru-RU" altLang="ru-RU" dirty="0">
                <a:cs typeface="+mn-cs"/>
              </a:rPr>
              <a:t>режиме из </a:t>
            </a:r>
            <a:r>
              <a:rPr lang="ru-RU" altLang="ru-RU" dirty="0" smtClean="0">
                <a:cs typeface="+mn-cs"/>
              </a:rPr>
              <a:t>соответствующего интерфейса пользователя посредством документов ввода;</a:t>
            </a:r>
            <a:endParaRPr lang="ru-RU" altLang="ru-RU" dirty="0">
              <a:cs typeface="+mn-cs"/>
            </a:endParaRPr>
          </a:p>
          <a:p>
            <a:pPr lvl="1" eaLnBrk="0" hangingPunct="0">
              <a:defRPr/>
            </a:pPr>
            <a:r>
              <a:rPr lang="ru-RU" dirty="0">
                <a:cs typeface="+mn-cs"/>
              </a:rPr>
              <a:t>Загрузка </a:t>
            </a:r>
            <a:r>
              <a:rPr lang="ru-RU" dirty="0" smtClean="0">
                <a:cs typeface="+mn-cs"/>
              </a:rPr>
              <a:t>из </a:t>
            </a:r>
            <a:r>
              <a:rPr lang="en-US" dirty="0" smtClean="0">
                <a:cs typeface="+mn-cs"/>
              </a:rPr>
              <a:t>Excel</a:t>
            </a:r>
            <a:r>
              <a:rPr lang="ru-RU" dirty="0" smtClean="0">
                <a:cs typeface="+mn-cs"/>
              </a:rPr>
              <a:t>:</a:t>
            </a:r>
          </a:p>
          <a:p>
            <a:pPr lvl="2" eaLnBrk="0" hangingPunct="0">
              <a:defRPr/>
            </a:pPr>
            <a:r>
              <a:rPr lang="ru-RU" dirty="0" smtClean="0">
                <a:cs typeface="+mn-cs"/>
              </a:rPr>
              <a:t>Загрузка из файла расходов финансового плана;</a:t>
            </a:r>
          </a:p>
          <a:p>
            <a:pPr lvl="2" eaLnBrk="0" hangingPunct="0">
              <a:defRPr/>
            </a:pPr>
            <a:r>
              <a:rPr lang="ru-RU" dirty="0">
                <a:cs typeface="+mn-cs"/>
              </a:rPr>
              <a:t>Загрузка из файла </a:t>
            </a:r>
            <a:r>
              <a:rPr lang="ru-RU" dirty="0" smtClean="0">
                <a:cs typeface="+mn-cs"/>
              </a:rPr>
              <a:t>доходов </a:t>
            </a:r>
            <a:r>
              <a:rPr lang="ru-RU" dirty="0">
                <a:cs typeface="+mn-cs"/>
              </a:rPr>
              <a:t>финансового плана;</a:t>
            </a:r>
          </a:p>
          <a:p>
            <a:pPr marL="722313" lvl="1" indent="0" eaLnBrk="0" hangingPunct="0">
              <a:buFont typeface="Wingdings" pitchFamily="2" charset="2"/>
              <a:buNone/>
              <a:defRPr/>
            </a:pPr>
            <a:r>
              <a:rPr lang="ru-RU" altLang="ru-RU" dirty="0" smtClean="0">
                <a:cs typeface="+mn-cs"/>
              </a:rPr>
              <a:t>При загрузке из </a:t>
            </a:r>
            <a:r>
              <a:rPr lang="en-US" altLang="ru-RU" dirty="0" smtClean="0">
                <a:cs typeface="+mn-cs"/>
              </a:rPr>
              <a:t>Excel </a:t>
            </a:r>
            <a:r>
              <a:rPr lang="ru-RU" altLang="ru-RU" dirty="0" smtClean="0">
                <a:cs typeface="+mn-cs"/>
              </a:rPr>
              <a:t>производится преобразование аналитик согласно регистру сведений соответствия аналитик </a:t>
            </a:r>
            <a:r>
              <a:rPr lang="en-US" altLang="ru-RU" dirty="0" smtClean="0">
                <a:cs typeface="+mn-cs"/>
              </a:rPr>
              <a:t>Excel </a:t>
            </a:r>
            <a:r>
              <a:rPr lang="ru-RU" altLang="ru-RU" dirty="0" smtClean="0">
                <a:cs typeface="+mn-cs"/>
              </a:rPr>
              <a:t>и ФАС.</a:t>
            </a:r>
          </a:p>
          <a:p>
            <a:pPr marL="722313" lvl="1" indent="0" eaLnBrk="0" hangingPunct="0">
              <a:buFont typeface="Wingdings" pitchFamily="2" charset="2"/>
              <a:buNone/>
              <a:defRPr/>
            </a:pPr>
            <a:r>
              <a:rPr lang="ru-RU" altLang="ru-RU" dirty="0" smtClean="0">
                <a:cs typeface="+mn-cs"/>
              </a:rPr>
              <a:t>Затем введенные документы подлежат акцептованию пользователями, соответствующего уровня доступа.</a:t>
            </a:r>
            <a:endParaRPr lang="ru-RU" altLang="ru-RU" dirty="0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Номер слайда 4"/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13684EA-BBC5-402F-8E20-5674A13C72D4}" type="slidenum">
              <a:rPr lang="ru-RU" altLang="ru-RU" sz="1400" b="1">
                <a:solidFill>
                  <a:srgbClr val="5B0917"/>
                </a:solidFill>
              </a:rPr>
              <a:pPr algn="r"/>
              <a:t>15</a:t>
            </a:fld>
            <a:endParaRPr lang="ru-RU" altLang="ru-RU" sz="1400" b="1">
              <a:solidFill>
                <a:srgbClr val="5B0917"/>
              </a:solidFill>
            </a:endParaRPr>
          </a:p>
        </p:txBody>
      </p:sp>
      <p:sp>
        <p:nvSpPr>
          <p:cNvPr id="75778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44450"/>
            <a:ext cx="7591425" cy="1081088"/>
          </a:xfrm>
        </p:spPr>
        <p:txBody>
          <a:bodyPr/>
          <a:lstStyle/>
          <a:p>
            <a:pPr algn="ctr" eaLnBrk="1" hangingPunct="1"/>
            <a:r>
              <a:rPr lang="ru-RU" altLang="ru-RU" sz="2000" smtClean="0"/>
              <a:t>Основные возможности </a:t>
            </a:r>
            <a:r>
              <a:rPr lang="ru-RU" sz="2000" smtClean="0"/>
              <a:t>финансово-аналитической системы</a:t>
            </a:r>
            <a:r>
              <a:rPr lang="ru-RU" altLang="ru-RU" sz="2000" smtClean="0"/>
              <a:t> на основе 1С:Управление холдингом – аналитические отчеты</a:t>
            </a:r>
          </a:p>
        </p:txBody>
      </p:sp>
      <p:sp>
        <p:nvSpPr>
          <p:cNvPr id="19460" name="Объект 2"/>
          <p:cNvSpPr>
            <a:spLocks/>
          </p:cNvSpPr>
          <p:nvPr/>
        </p:nvSpPr>
        <p:spPr bwMode="auto">
          <a:xfrm>
            <a:off x="252413" y="1458913"/>
            <a:ext cx="8820150" cy="4778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>
            <a:lvl1pPr marL="542925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1008063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41605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824038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232025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68922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314642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60362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406082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0" hangingPunct="0">
              <a:buFont typeface="Wingdings" pitchFamily="2" charset="2"/>
              <a:buNone/>
              <a:defRPr/>
            </a:pPr>
            <a:r>
              <a:rPr lang="ru-RU" dirty="0">
                <a:cs typeface="+mn-cs"/>
              </a:rPr>
              <a:t>В системе есть три аналитических </a:t>
            </a:r>
            <a:r>
              <a:rPr lang="ru-RU" dirty="0" smtClean="0">
                <a:cs typeface="+mn-cs"/>
              </a:rPr>
              <a:t>отчета:</a:t>
            </a:r>
            <a:endParaRPr lang="ru-RU" dirty="0">
              <a:cs typeface="+mn-cs"/>
            </a:endParaRPr>
          </a:p>
          <a:p>
            <a:pPr lvl="1" eaLnBrk="0" hangingPunct="0">
              <a:defRPr/>
            </a:pPr>
            <a:r>
              <a:rPr lang="ru-RU" dirty="0" smtClean="0">
                <a:cs typeface="+mn-cs"/>
              </a:rPr>
              <a:t>База доходов - </a:t>
            </a:r>
            <a:r>
              <a:rPr lang="ru-RU" dirty="0">
                <a:cs typeface="+mn-cs"/>
              </a:rPr>
              <a:t>отображает данные регистра «Доходы </a:t>
            </a:r>
            <a:r>
              <a:rPr lang="ru-RU" dirty="0" smtClean="0">
                <a:cs typeface="+mn-cs"/>
              </a:rPr>
              <a:t>финансового плана»;</a:t>
            </a:r>
            <a:endParaRPr lang="ru-RU" dirty="0">
              <a:cs typeface="+mn-cs"/>
            </a:endParaRPr>
          </a:p>
          <a:p>
            <a:pPr lvl="1" eaLnBrk="0" hangingPunct="0">
              <a:defRPr/>
            </a:pPr>
            <a:r>
              <a:rPr lang="ru-RU" dirty="0">
                <a:cs typeface="+mn-cs"/>
              </a:rPr>
              <a:t>База </a:t>
            </a:r>
            <a:r>
              <a:rPr lang="ru-RU" dirty="0" smtClean="0">
                <a:cs typeface="+mn-cs"/>
              </a:rPr>
              <a:t>расходов - отображает </a:t>
            </a:r>
            <a:r>
              <a:rPr lang="ru-RU" dirty="0">
                <a:cs typeface="+mn-cs"/>
              </a:rPr>
              <a:t>данные регистра </a:t>
            </a:r>
            <a:r>
              <a:rPr lang="ru-RU" dirty="0" smtClean="0">
                <a:cs typeface="+mn-cs"/>
              </a:rPr>
              <a:t>«Расходы </a:t>
            </a:r>
            <a:r>
              <a:rPr lang="ru-RU" dirty="0">
                <a:cs typeface="+mn-cs"/>
              </a:rPr>
              <a:t>финансового плана</a:t>
            </a:r>
            <a:r>
              <a:rPr lang="ru-RU" dirty="0" smtClean="0">
                <a:cs typeface="+mn-cs"/>
              </a:rPr>
              <a:t>»; </a:t>
            </a:r>
            <a:endParaRPr lang="ru-RU" dirty="0">
              <a:cs typeface="+mn-cs"/>
            </a:endParaRPr>
          </a:p>
          <a:p>
            <a:pPr lvl="1" eaLnBrk="0" hangingPunct="0">
              <a:defRPr/>
            </a:pPr>
            <a:r>
              <a:rPr lang="ru-RU" dirty="0">
                <a:cs typeface="+mn-cs"/>
              </a:rPr>
              <a:t>База доходов и </a:t>
            </a:r>
            <a:r>
              <a:rPr lang="ru-RU" dirty="0" smtClean="0">
                <a:cs typeface="+mn-cs"/>
              </a:rPr>
              <a:t>расходов - в </a:t>
            </a:r>
            <a:r>
              <a:rPr lang="ru-RU" dirty="0">
                <a:cs typeface="+mn-cs"/>
              </a:rPr>
              <a:t>данном отчете данные двух регистров объединены, что позволяет получать скомпонованные данные по доходам и расходам по совпадающей аналитике</a:t>
            </a:r>
            <a:r>
              <a:rPr lang="ru-RU" dirty="0" smtClean="0">
                <a:cs typeface="+mn-cs"/>
              </a:rPr>
              <a:t>.</a:t>
            </a:r>
          </a:p>
          <a:p>
            <a:pPr marL="722313" lvl="1" indent="0" eaLnBrk="0" hangingPunct="0">
              <a:buFont typeface="Wingdings" pitchFamily="2" charset="2"/>
              <a:buNone/>
              <a:defRPr/>
            </a:pPr>
            <a:r>
              <a:rPr lang="ru-RU" dirty="0" smtClean="0">
                <a:cs typeface="+mn-cs"/>
              </a:rPr>
              <a:t>Во всех отчетах имеется возможность для каждого пользователя  </a:t>
            </a:r>
            <a:r>
              <a:rPr lang="ru-RU" dirty="0">
                <a:cs typeface="+mn-cs"/>
              </a:rPr>
              <a:t>выбора необходимых полей, отбора данных по любым полям, их группировки, </a:t>
            </a:r>
            <a:r>
              <a:rPr lang="ru-RU" dirty="0" smtClean="0">
                <a:cs typeface="+mn-cs"/>
              </a:rPr>
              <a:t>сортировки.</a:t>
            </a:r>
            <a:endParaRPr lang="ru-RU" dirty="0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Номер слайда 4"/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CB77918-12DA-455B-B339-78A6ACD4A625}" type="slidenum">
              <a:rPr lang="ru-RU" altLang="ru-RU" sz="1400" b="1">
                <a:solidFill>
                  <a:srgbClr val="5B0917"/>
                </a:solidFill>
              </a:rPr>
              <a:pPr algn="r"/>
              <a:t>16</a:t>
            </a:fld>
            <a:endParaRPr lang="ru-RU" altLang="ru-RU" sz="1400" b="1">
              <a:solidFill>
                <a:srgbClr val="5B0917"/>
              </a:solidFill>
            </a:endParaRPr>
          </a:p>
        </p:txBody>
      </p:sp>
      <p:sp>
        <p:nvSpPr>
          <p:cNvPr id="77826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44450"/>
            <a:ext cx="7591425" cy="1081088"/>
          </a:xfrm>
        </p:spPr>
        <p:txBody>
          <a:bodyPr/>
          <a:lstStyle/>
          <a:p>
            <a:pPr algn="ctr" eaLnBrk="1" hangingPunct="1"/>
            <a:r>
              <a:rPr lang="ru-RU" altLang="ru-RU" sz="2000" smtClean="0"/>
              <a:t>Основные возможности </a:t>
            </a:r>
            <a:r>
              <a:rPr lang="ru-RU" sz="2000" smtClean="0"/>
              <a:t>финансово-аналитической системы</a:t>
            </a:r>
            <a:r>
              <a:rPr lang="ru-RU" altLang="ru-RU" sz="2000" smtClean="0"/>
              <a:t> на основе 1С:Управление холдингом – отчеты сводного финансового плана</a:t>
            </a:r>
          </a:p>
        </p:txBody>
      </p:sp>
      <p:sp>
        <p:nvSpPr>
          <p:cNvPr id="77827" name="Объект 2"/>
          <p:cNvSpPr>
            <a:spLocks/>
          </p:cNvSpPr>
          <p:nvPr/>
        </p:nvSpPr>
        <p:spPr bwMode="auto">
          <a:xfrm>
            <a:off x="0" y="1676400"/>
            <a:ext cx="8820150" cy="4778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2925" algn="just"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None/>
            </a:pPr>
            <a:r>
              <a:rPr lang="ru-RU" sz="2200">
                <a:solidFill>
                  <a:srgbClr val="5B0917"/>
                </a:solidFill>
              </a:rPr>
              <a:t>Комплект отчетов сводного финансового плана создается в соответствии с потребностями ВУЗа. При формировании отчета пользователем выбираются период и сценарий. Экземпляры отчетов отображают информацию из баз доходов/расходов в необходимых формах. Экземпляры отчетов хранят в себе данные после заполнения и сохранения и не отображают информацию «на лету» из регистров, как аналитические отчеты.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5FB4E86-C72F-41D4-9F9D-ED7AE02B3194}" type="slidenum">
              <a:rPr lang="ru-RU" altLang="ru-RU" smtClean="0">
                <a:cs typeface="Arial" charset="0"/>
              </a:rPr>
              <a:pPr/>
              <a:t>17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79874" name="TextBox 2"/>
          <p:cNvSpPr txBox="1">
            <a:spLocks noChangeArrowheads="1"/>
          </p:cNvSpPr>
          <p:nvPr/>
        </p:nvSpPr>
        <p:spPr bwMode="auto">
          <a:xfrm>
            <a:off x="1439863" y="333375"/>
            <a:ext cx="718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/>
              <a:t>Эффект от внедрения финансово-аналитической системы</a:t>
            </a:r>
          </a:p>
        </p:txBody>
      </p:sp>
      <p:sp>
        <p:nvSpPr>
          <p:cNvPr id="79875" name="TextBox 3"/>
          <p:cNvSpPr txBox="1">
            <a:spLocks noChangeArrowheads="1"/>
          </p:cNvSpPr>
          <p:nvPr/>
        </p:nvSpPr>
        <p:spPr bwMode="auto">
          <a:xfrm>
            <a:off x="1150938" y="1436688"/>
            <a:ext cx="7477125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buFont typeface="Arial" charset="0"/>
              <a:buChar char="•"/>
            </a:pPr>
            <a:r>
              <a:rPr lang="ru-RU"/>
              <a:t>Экономия времени на подготовку данных финплана;</a:t>
            </a:r>
            <a:r>
              <a:rPr lang="en-US"/>
              <a:t/>
            </a:r>
            <a:br>
              <a:rPr lang="en-US"/>
            </a:br>
            <a:endParaRPr lang="ru-RU"/>
          </a:p>
          <a:p>
            <a:pPr marL="457200" indent="-457200" eaLnBrk="0" hangingPunct="0">
              <a:buFont typeface="Arial" charset="0"/>
              <a:buChar char="•"/>
            </a:pPr>
            <a:r>
              <a:rPr lang="ru-RU"/>
              <a:t>Удобство и скорость получения данных финансового учета во всех необходимых разрезах;</a:t>
            </a:r>
            <a:r>
              <a:rPr lang="en-US"/>
              <a:t/>
            </a:r>
            <a:br>
              <a:rPr lang="en-US"/>
            </a:br>
            <a:endParaRPr lang="en-US"/>
          </a:p>
          <a:p>
            <a:pPr marL="457200" indent="-457200" eaLnBrk="0" hangingPunct="0">
              <a:buFont typeface="Arial" charset="0"/>
              <a:buChar char="•"/>
            </a:pPr>
            <a:r>
              <a:rPr lang="ru-RU"/>
              <a:t>Независимость от конкретных разработчиков «самописных» систем; Гарантированная техническая поддержка от вендора ПО;</a:t>
            </a:r>
            <a:endParaRPr lang="en-US"/>
          </a:p>
          <a:p>
            <a:pPr marL="457200" indent="-457200" eaLnBrk="0" hangingPunct="0">
              <a:buFont typeface="Arial" charset="0"/>
              <a:buChar char="•"/>
            </a:pPr>
            <a:endParaRPr lang="ru-RU"/>
          </a:p>
          <a:p>
            <a:pPr marL="457200" indent="-457200" eaLnBrk="0" hangingPunct="0">
              <a:buFont typeface="Arial" charset="0"/>
              <a:buChar char="•"/>
            </a:pPr>
            <a:r>
              <a:rPr lang="ru-RU"/>
              <a:t>Высокое качество данных, хранящихся в системе (по сравнению с </a:t>
            </a:r>
            <a:r>
              <a:rPr lang="en-US"/>
              <a:t>Excel)</a:t>
            </a:r>
            <a:r>
              <a:rPr lang="ru-RU"/>
              <a:t>;</a:t>
            </a:r>
            <a:r>
              <a:rPr lang="en-US"/>
              <a:t/>
            </a:r>
            <a:br>
              <a:rPr lang="en-US"/>
            </a:br>
            <a:endParaRPr lang="ru-RU"/>
          </a:p>
          <a:p>
            <a:pPr marL="457200" indent="-457200" eaLnBrk="0" hangingPunct="0">
              <a:buFont typeface="Arial" charset="0"/>
              <a:buChar char="•"/>
            </a:pPr>
            <a:r>
              <a:rPr lang="ru-RU"/>
              <a:t>Скорость обмена со смежными системами повышается до режима «</a:t>
            </a:r>
            <a:r>
              <a:rPr lang="en-US"/>
              <a:t>online</a:t>
            </a:r>
            <a:r>
              <a:rPr lang="ru-RU"/>
              <a:t>»</a:t>
            </a:r>
            <a:r>
              <a:rPr lang="en-US"/>
              <a:t>.</a:t>
            </a:r>
            <a:endParaRPr lang="ru-RU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2A591CF-A388-469F-AC57-5926078B8793}" type="slidenum">
              <a:rPr lang="ru-RU" altLang="ru-RU" smtClean="0">
                <a:cs typeface="Arial" charset="0"/>
              </a:rPr>
              <a:pPr/>
              <a:t>18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81922" name="TextBox 3"/>
          <p:cNvSpPr txBox="1">
            <a:spLocks noChangeArrowheads="1"/>
          </p:cNvSpPr>
          <p:nvPr/>
        </p:nvSpPr>
        <p:spPr bwMode="auto">
          <a:xfrm>
            <a:off x="1150938" y="1436688"/>
            <a:ext cx="7477125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4800"/>
              <a:t>Спасибо за внимание!</a:t>
            </a:r>
          </a:p>
          <a:p>
            <a:pPr algn="just" eaLnBrk="0" hangingPunct="0"/>
            <a:endParaRPr lang="ru-RU"/>
          </a:p>
          <a:p>
            <a:pPr algn="just" eaLnBrk="0" hangingPunct="0"/>
            <a:endParaRPr lang="ru-RU"/>
          </a:p>
          <a:p>
            <a:pPr algn="just" eaLnBrk="0" hangingPunct="0"/>
            <a:endParaRPr lang="ru-RU"/>
          </a:p>
          <a:p>
            <a:pPr algn="just" eaLnBrk="0" hangingPunct="0"/>
            <a:endParaRPr lang="ru-RU"/>
          </a:p>
          <a:p>
            <a:pPr algn="just" eaLnBrk="0" hangingPunct="0"/>
            <a:endParaRPr lang="ru-RU"/>
          </a:p>
          <a:p>
            <a:pPr algn="just" eaLnBrk="0" hangingPunct="0"/>
            <a:endParaRPr lang="ru-RU"/>
          </a:p>
          <a:p>
            <a:pPr algn="just" eaLnBrk="0" hangingPunct="0"/>
            <a:r>
              <a:rPr lang="ru-RU" b="1"/>
              <a:t>Прохорова Елена Викторовна,</a:t>
            </a:r>
          </a:p>
          <a:p>
            <a:pPr algn="just" eaLnBrk="0" hangingPunct="0"/>
            <a:r>
              <a:rPr lang="ru-RU" b="1"/>
              <a:t> </a:t>
            </a:r>
            <a:r>
              <a:rPr lang="en-US" b="1"/>
              <a:t>e</a:t>
            </a:r>
            <a:r>
              <a:rPr lang="ru-RU" b="1"/>
              <a:t>-</a:t>
            </a:r>
            <a:r>
              <a:rPr lang="en-US" b="1"/>
              <a:t>mail</a:t>
            </a:r>
            <a:r>
              <a:rPr lang="ru-RU" b="1"/>
              <a:t>: </a:t>
            </a:r>
            <a:r>
              <a:rPr lang="en-US" b="1">
                <a:hlinkClick r:id="rId3"/>
              </a:rPr>
              <a:t>eprokhorova</a:t>
            </a:r>
            <a:r>
              <a:rPr lang="ru-RU" b="1">
                <a:hlinkClick r:id="rId3"/>
              </a:rPr>
              <a:t>@4</a:t>
            </a:r>
            <a:r>
              <a:rPr lang="en-US" b="1">
                <a:hlinkClick r:id="rId3"/>
              </a:rPr>
              <a:t>dk</a:t>
            </a:r>
            <a:r>
              <a:rPr lang="ru-RU" b="1">
                <a:hlinkClick r:id="rId3"/>
              </a:rPr>
              <a:t>.</a:t>
            </a:r>
            <a:r>
              <a:rPr lang="en-US" b="1">
                <a:hlinkClick r:id="rId3"/>
              </a:rPr>
              <a:t>ru</a:t>
            </a:r>
            <a:endParaRPr lang="ru-RU" b="1"/>
          </a:p>
          <a:p>
            <a:pPr algn="just" eaLnBrk="0" hangingPunct="0"/>
            <a:r>
              <a:rPr lang="ru-RU" b="1"/>
              <a:t/>
            </a:r>
            <a:br>
              <a:rPr lang="ru-RU" b="1"/>
            </a:br>
            <a:r>
              <a:rPr lang="ru-RU" b="1"/>
              <a:t>ООО «Что делать Внедрение», г.Москва</a:t>
            </a:r>
          </a:p>
          <a:p>
            <a:pPr algn="just" eaLnBrk="0" hangingPunct="0"/>
            <a:endParaRPr lang="ru-RU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altLang="ru-RU">
              <a:latin typeface="Futura PT Demi"/>
            </a:endParaRPr>
          </a:p>
        </p:txBody>
      </p:sp>
      <p:sp>
        <p:nvSpPr>
          <p:cNvPr id="100355" name="AutoShape 3"/>
          <p:cNvSpPr>
            <a:spLocks noChangeArrowheads="1"/>
          </p:cNvSpPr>
          <p:nvPr/>
        </p:nvSpPr>
        <p:spPr bwMode="auto">
          <a:xfrm>
            <a:off x="371475" y="1773238"/>
            <a:ext cx="8524875" cy="1873250"/>
          </a:xfrm>
          <a:prstGeom prst="roundRect">
            <a:avLst>
              <a:gd name="adj" fmla="val 0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altLang="ru-RU">
              <a:latin typeface="Futura PT Demi"/>
            </a:endParaRPr>
          </a:p>
        </p:txBody>
      </p:sp>
      <p:sp>
        <p:nvSpPr>
          <p:cNvPr id="100356" name="AutoShape 4"/>
          <p:cNvSpPr>
            <a:spLocks noChangeArrowheads="1"/>
          </p:cNvSpPr>
          <p:nvPr/>
        </p:nvSpPr>
        <p:spPr bwMode="auto">
          <a:xfrm>
            <a:off x="323850" y="3716338"/>
            <a:ext cx="8543925" cy="1728787"/>
          </a:xfrm>
          <a:prstGeom prst="roundRect">
            <a:avLst>
              <a:gd name="adj" fmla="val 2130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altLang="ru-RU">
              <a:latin typeface="Futura PT Demi"/>
            </a:endParaRPr>
          </a:p>
        </p:txBody>
      </p:sp>
      <p:sp>
        <p:nvSpPr>
          <p:cNvPr id="100357" name="AutoShape 5"/>
          <p:cNvSpPr>
            <a:spLocks noChangeArrowheads="1"/>
          </p:cNvSpPr>
          <p:nvPr/>
        </p:nvSpPr>
        <p:spPr bwMode="auto">
          <a:xfrm>
            <a:off x="309563" y="5500688"/>
            <a:ext cx="8564562" cy="1341437"/>
          </a:xfrm>
          <a:prstGeom prst="roundRect">
            <a:avLst>
              <a:gd name="adj" fmla="val 1551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altLang="ru-RU">
              <a:latin typeface="Futura PT Demi"/>
            </a:endParaRPr>
          </a:p>
        </p:txBody>
      </p:sp>
      <p:sp>
        <p:nvSpPr>
          <p:cNvPr id="100358" name="AutoShape 6"/>
          <p:cNvSpPr>
            <a:spLocks noChangeArrowheads="1"/>
          </p:cNvSpPr>
          <p:nvPr/>
        </p:nvSpPr>
        <p:spPr bwMode="auto">
          <a:xfrm>
            <a:off x="1408113" y="1514475"/>
            <a:ext cx="876300" cy="4191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Приемная</a:t>
            </a:r>
          </a:p>
          <a:p>
            <a:pPr algn="ctr" eaLnBrk="0" hangingPunct="0"/>
            <a:r>
              <a:rPr lang="ru-RU" altLang="ru-RU" sz="1000">
                <a:latin typeface="Futura PT Demi"/>
              </a:rPr>
              <a:t>комиссия</a:t>
            </a:r>
          </a:p>
        </p:txBody>
      </p:sp>
      <p:sp>
        <p:nvSpPr>
          <p:cNvPr id="100359" name="AutoShape 7"/>
          <p:cNvSpPr>
            <a:spLocks noChangeArrowheads="1"/>
          </p:cNvSpPr>
          <p:nvPr/>
        </p:nvSpPr>
        <p:spPr bwMode="auto">
          <a:xfrm>
            <a:off x="2284413" y="1979613"/>
            <a:ext cx="1943100" cy="209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1С:Электронное обучение</a:t>
            </a:r>
          </a:p>
        </p:txBody>
      </p:sp>
      <p:sp>
        <p:nvSpPr>
          <p:cNvPr id="100360" name="AutoShape 8"/>
          <p:cNvSpPr>
            <a:spLocks noChangeArrowheads="1"/>
          </p:cNvSpPr>
          <p:nvPr/>
        </p:nvSpPr>
        <p:spPr bwMode="auto">
          <a:xfrm>
            <a:off x="434975" y="3133725"/>
            <a:ext cx="7486650" cy="209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1С:Университет</a:t>
            </a:r>
          </a:p>
        </p:txBody>
      </p:sp>
      <p:sp>
        <p:nvSpPr>
          <p:cNvPr id="100361" name="AutoShape 9"/>
          <p:cNvSpPr>
            <a:spLocks noChangeArrowheads="1"/>
          </p:cNvSpPr>
          <p:nvPr/>
        </p:nvSpPr>
        <p:spPr bwMode="auto">
          <a:xfrm>
            <a:off x="441325" y="3406775"/>
            <a:ext cx="8391525" cy="209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1С:Документооборот 8</a:t>
            </a:r>
          </a:p>
        </p:txBody>
      </p:sp>
      <p:sp>
        <p:nvSpPr>
          <p:cNvPr id="100362" name="AutoShape 10"/>
          <p:cNvSpPr>
            <a:spLocks noChangeArrowheads="1"/>
          </p:cNvSpPr>
          <p:nvPr/>
        </p:nvSpPr>
        <p:spPr bwMode="auto">
          <a:xfrm>
            <a:off x="396875" y="3736975"/>
            <a:ext cx="1352550" cy="20955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Управление закупок</a:t>
            </a:r>
          </a:p>
        </p:txBody>
      </p:sp>
      <p:sp>
        <p:nvSpPr>
          <p:cNvPr id="100363" name="AutoShape 12"/>
          <p:cNvSpPr>
            <a:spLocks noChangeArrowheads="1"/>
          </p:cNvSpPr>
          <p:nvPr/>
        </p:nvSpPr>
        <p:spPr bwMode="auto">
          <a:xfrm>
            <a:off x="1784350" y="3743325"/>
            <a:ext cx="4152900" cy="20955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Планово финансовое управление</a:t>
            </a:r>
          </a:p>
        </p:txBody>
      </p:sp>
      <p:sp>
        <p:nvSpPr>
          <p:cNvPr id="100364" name="AutoShape 13"/>
          <p:cNvSpPr>
            <a:spLocks noChangeArrowheads="1"/>
          </p:cNvSpPr>
          <p:nvPr/>
        </p:nvSpPr>
        <p:spPr bwMode="auto">
          <a:xfrm>
            <a:off x="5500688" y="4756150"/>
            <a:ext cx="1927225" cy="4476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1С:Бухгалтерия</a:t>
            </a:r>
          </a:p>
          <a:p>
            <a:pPr algn="ctr" eaLnBrk="0" hangingPunct="0"/>
            <a:r>
              <a:rPr lang="ru-RU" altLang="ru-RU" sz="1000">
                <a:latin typeface="Futura PT Demi"/>
              </a:rPr>
              <a:t> Государственного </a:t>
            </a:r>
          </a:p>
          <a:p>
            <a:pPr algn="ctr" eaLnBrk="0" hangingPunct="0"/>
            <a:r>
              <a:rPr lang="ru-RU" altLang="ru-RU" sz="1000">
                <a:latin typeface="Futura PT Demi"/>
              </a:rPr>
              <a:t>Учреждения (БГУ) 8</a:t>
            </a:r>
          </a:p>
        </p:txBody>
      </p:sp>
      <p:sp>
        <p:nvSpPr>
          <p:cNvPr id="100365" name="AutoShape 14"/>
          <p:cNvSpPr>
            <a:spLocks noChangeArrowheads="1"/>
          </p:cNvSpPr>
          <p:nvPr/>
        </p:nvSpPr>
        <p:spPr bwMode="auto">
          <a:xfrm>
            <a:off x="7453313" y="4841875"/>
            <a:ext cx="1360487" cy="3619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1С:Университет ПРОФ</a:t>
            </a:r>
          </a:p>
        </p:txBody>
      </p:sp>
      <p:sp>
        <p:nvSpPr>
          <p:cNvPr id="100366" name="AutoShape 15"/>
          <p:cNvSpPr>
            <a:spLocks noChangeArrowheads="1"/>
          </p:cNvSpPr>
          <p:nvPr/>
        </p:nvSpPr>
        <p:spPr bwMode="auto">
          <a:xfrm>
            <a:off x="6003925" y="3733800"/>
            <a:ext cx="1438275" cy="20955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Бухгалтерия</a:t>
            </a:r>
          </a:p>
        </p:txBody>
      </p:sp>
      <p:sp>
        <p:nvSpPr>
          <p:cNvPr id="100367" name="AutoShape 16"/>
          <p:cNvSpPr>
            <a:spLocks noChangeArrowheads="1"/>
          </p:cNvSpPr>
          <p:nvPr/>
        </p:nvSpPr>
        <p:spPr bwMode="auto">
          <a:xfrm>
            <a:off x="474663" y="3992563"/>
            <a:ext cx="6961187" cy="31908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1С:УПРАВЛЕНИЕ ХОЛДИНГОМ 8</a:t>
            </a:r>
          </a:p>
        </p:txBody>
      </p:sp>
      <p:sp>
        <p:nvSpPr>
          <p:cNvPr id="100368" name="AutoShape 17"/>
          <p:cNvSpPr>
            <a:spLocks noChangeArrowheads="1"/>
          </p:cNvSpPr>
          <p:nvPr/>
        </p:nvSpPr>
        <p:spPr bwMode="auto">
          <a:xfrm>
            <a:off x="3530600" y="4737100"/>
            <a:ext cx="1933575" cy="4667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1С:Реестр </a:t>
            </a:r>
          </a:p>
          <a:p>
            <a:pPr algn="ctr" eaLnBrk="0" hangingPunct="0"/>
            <a:r>
              <a:rPr lang="ru-RU" altLang="ru-RU" sz="1000">
                <a:latin typeface="Futura PT Demi"/>
              </a:rPr>
              <a:t>государственного и </a:t>
            </a:r>
          </a:p>
          <a:p>
            <a:pPr algn="ctr" eaLnBrk="0" hangingPunct="0"/>
            <a:r>
              <a:rPr lang="ru-RU" altLang="ru-RU" sz="1000">
                <a:latin typeface="Futura PT Demi"/>
              </a:rPr>
              <a:t>муниципального имущества</a:t>
            </a:r>
          </a:p>
        </p:txBody>
      </p:sp>
      <p:sp>
        <p:nvSpPr>
          <p:cNvPr id="100369" name="AutoShape 18"/>
          <p:cNvSpPr>
            <a:spLocks noChangeArrowheads="1"/>
          </p:cNvSpPr>
          <p:nvPr/>
        </p:nvSpPr>
        <p:spPr bwMode="auto">
          <a:xfrm>
            <a:off x="1849438" y="4746625"/>
            <a:ext cx="1657350" cy="457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 Аренда и управление </a:t>
            </a:r>
          </a:p>
          <a:p>
            <a:pPr algn="ctr" eaLnBrk="0" hangingPunct="0"/>
            <a:r>
              <a:rPr lang="ru-RU" altLang="ru-RU" sz="1000">
                <a:latin typeface="Futura PT Demi"/>
              </a:rPr>
              <a:t>недвижимостью</a:t>
            </a:r>
          </a:p>
        </p:txBody>
      </p:sp>
      <p:sp>
        <p:nvSpPr>
          <p:cNvPr id="100370" name="AutoShape 19"/>
          <p:cNvSpPr>
            <a:spLocks noChangeArrowheads="1"/>
          </p:cNvSpPr>
          <p:nvPr/>
        </p:nvSpPr>
        <p:spPr bwMode="auto">
          <a:xfrm>
            <a:off x="452438" y="4376738"/>
            <a:ext cx="6983412" cy="3603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1С:Финансовое планирование. Дополнение к БГУ 8</a:t>
            </a:r>
          </a:p>
        </p:txBody>
      </p:sp>
      <p:sp>
        <p:nvSpPr>
          <p:cNvPr id="100371" name="AutoShape 20"/>
          <p:cNvSpPr>
            <a:spLocks noChangeArrowheads="1"/>
          </p:cNvSpPr>
          <p:nvPr/>
        </p:nvSpPr>
        <p:spPr bwMode="auto">
          <a:xfrm>
            <a:off x="341313" y="6608763"/>
            <a:ext cx="8458200" cy="209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1С:Документооборот КОРП 8</a:t>
            </a:r>
          </a:p>
        </p:txBody>
      </p:sp>
      <p:sp>
        <p:nvSpPr>
          <p:cNvPr id="100372" name="AutoShape 21"/>
          <p:cNvSpPr>
            <a:spLocks noChangeArrowheads="1"/>
          </p:cNvSpPr>
          <p:nvPr/>
        </p:nvSpPr>
        <p:spPr bwMode="auto">
          <a:xfrm>
            <a:off x="409575" y="5607050"/>
            <a:ext cx="1047750" cy="300038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Типография </a:t>
            </a:r>
          </a:p>
        </p:txBody>
      </p:sp>
      <p:sp>
        <p:nvSpPr>
          <p:cNvPr id="100373" name="AutoShape 22"/>
          <p:cNvSpPr>
            <a:spLocks noChangeArrowheads="1"/>
          </p:cNvSpPr>
          <p:nvPr/>
        </p:nvSpPr>
        <p:spPr bwMode="auto">
          <a:xfrm>
            <a:off x="1552575" y="5591175"/>
            <a:ext cx="1336675" cy="3048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Склады</a:t>
            </a:r>
          </a:p>
        </p:txBody>
      </p:sp>
      <p:sp>
        <p:nvSpPr>
          <p:cNvPr id="100374" name="AutoShape 23"/>
          <p:cNvSpPr>
            <a:spLocks noChangeArrowheads="1"/>
          </p:cNvSpPr>
          <p:nvPr/>
        </p:nvSpPr>
        <p:spPr bwMode="auto">
          <a:xfrm>
            <a:off x="2951163" y="5626100"/>
            <a:ext cx="1055687" cy="3048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Гостиница, </a:t>
            </a:r>
          </a:p>
          <a:p>
            <a:pPr algn="ctr" eaLnBrk="0" hangingPunct="0"/>
            <a:r>
              <a:rPr lang="ru-RU" altLang="ru-RU" sz="1000">
                <a:latin typeface="Futura PT Demi"/>
              </a:rPr>
              <a:t>Общежитие</a:t>
            </a:r>
          </a:p>
        </p:txBody>
      </p:sp>
      <p:sp>
        <p:nvSpPr>
          <p:cNvPr id="100375" name="AutoShape 24"/>
          <p:cNvSpPr>
            <a:spLocks noChangeArrowheads="1"/>
          </p:cNvSpPr>
          <p:nvPr/>
        </p:nvSpPr>
        <p:spPr bwMode="auto">
          <a:xfrm>
            <a:off x="4076700" y="5616575"/>
            <a:ext cx="1133475" cy="29527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Столовая</a:t>
            </a:r>
          </a:p>
        </p:txBody>
      </p:sp>
      <p:sp>
        <p:nvSpPr>
          <p:cNvPr id="100376" name="AutoShape 25"/>
          <p:cNvSpPr>
            <a:spLocks noChangeArrowheads="1"/>
          </p:cNvSpPr>
          <p:nvPr/>
        </p:nvSpPr>
        <p:spPr bwMode="auto">
          <a:xfrm>
            <a:off x="5321300" y="5619750"/>
            <a:ext cx="1066800" cy="29527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Транспорт</a:t>
            </a:r>
          </a:p>
        </p:txBody>
      </p:sp>
      <p:sp>
        <p:nvSpPr>
          <p:cNvPr id="100377" name="AutoShape 26"/>
          <p:cNvSpPr>
            <a:spLocks noChangeArrowheads="1"/>
          </p:cNvSpPr>
          <p:nvPr/>
        </p:nvSpPr>
        <p:spPr bwMode="auto">
          <a:xfrm>
            <a:off x="6448425" y="5629275"/>
            <a:ext cx="1285875" cy="27622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ИТ-Служба</a:t>
            </a:r>
          </a:p>
        </p:txBody>
      </p:sp>
      <p:sp>
        <p:nvSpPr>
          <p:cNvPr id="100378" name="AutoShape 27"/>
          <p:cNvSpPr>
            <a:spLocks noChangeArrowheads="1"/>
          </p:cNvSpPr>
          <p:nvPr/>
        </p:nvSpPr>
        <p:spPr bwMode="auto">
          <a:xfrm>
            <a:off x="7780338" y="5619750"/>
            <a:ext cx="981075" cy="306388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Библиотека</a:t>
            </a:r>
          </a:p>
        </p:txBody>
      </p:sp>
      <p:sp>
        <p:nvSpPr>
          <p:cNvPr id="100379" name="AutoShape 28"/>
          <p:cNvSpPr>
            <a:spLocks noChangeArrowheads="1"/>
          </p:cNvSpPr>
          <p:nvPr/>
        </p:nvSpPr>
        <p:spPr bwMode="auto">
          <a:xfrm>
            <a:off x="7818438" y="5959475"/>
            <a:ext cx="981075" cy="6572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1С:Библиотека</a:t>
            </a:r>
          </a:p>
        </p:txBody>
      </p:sp>
      <p:sp>
        <p:nvSpPr>
          <p:cNvPr id="100380" name="AutoShape 29"/>
          <p:cNvSpPr>
            <a:spLocks noChangeArrowheads="1"/>
          </p:cNvSpPr>
          <p:nvPr/>
        </p:nvSpPr>
        <p:spPr bwMode="auto">
          <a:xfrm>
            <a:off x="6434138" y="5908675"/>
            <a:ext cx="1314450" cy="6953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 ITIL Управление </a:t>
            </a:r>
          </a:p>
          <a:p>
            <a:pPr algn="ctr" eaLnBrk="0" hangingPunct="0"/>
            <a:r>
              <a:rPr lang="ru-RU" altLang="ru-RU" sz="1000">
                <a:latin typeface="Futura PT Demi"/>
              </a:rPr>
              <a:t>информационными </a:t>
            </a:r>
          </a:p>
          <a:p>
            <a:pPr algn="ctr" eaLnBrk="0" hangingPunct="0"/>
            <a:r>
              <a:rPr lang="ru-RU" altLang="ru-RU" sz="1000">
                <a:latin typeface="Futura PT Demi"/>
              </a:rPr>
              <a:t>технологиями</a:t>
            </a:r>
          </a:p>
          <a:p>
            <a:pPr algn="ctr" eaLnBrk="0" hangingPunct="0"/>
            <a:r>
              <a:rPr lang="ru-RU" altLang="ru-RU" sz="1000">
                <a:latin typeface="Futura PT Demi"/>
              </a:rPr>
              <a:t> предприятия</a:t>
            </a:r>
          </a:p>
        </p:txBody>
      </p:sp>
      <p:sp>
        <p:nvSpPr>
          <p:cNvPr id="100381" name="AutoShape 30"/>
          <p:cNvSpPr>
            <a:spLocks noChangeArrowheads="1"/>
          </p:cNvSpPr>
          <p:nvPr/>
        </p:nvSpPr>
        <p:spPr bwMode="auto">
          <a:xfrm>
            <a:off x="5254625" y="5913438"/>
            <a:ext cx="1133475" cy="685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1С:Управление </a:t>
            </a:r>
          </a:p>
          <a:p>
            <a:pPr algn="ctr" eaLnBrk="0" hangingPunct="0"/>
            <a:r>
              <a:rPr lang="ru-RU" altLang="ru-RU" sz="1000">
                <a:latin typeface="Futura PT Demi"/>
              </a:rPr>
              <a:t>автотранспортом</a:t>
            </a:r>
          </a:p>
        </p:txBody>
      </p:sp>
      <p:sp>
        <p:nvSpPr>
          <p:cNvPr id="100382" name="AutoShape 31"/>
          <p:cNvSpPr>
            <a:spLocks noChangeArrowheads="1"/>
          </p:cNvSpPr>
          <p:nvPr/>
        </p:nvSpPr>
        <p:spPr bwMode="auto">
          <a:xfrm>
            <a:off x="4086225" y="5946775"/>
            <a:ext cx="1123950" cy="6572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1С:Комбинат</a:t>
            </a:r>
          </a:p>
          <a:p>
            <a:pPr algn="ctr" eaLnBrk="0" hangingPunct="0"/>
            <a:r>
              <a:rPr lang="ru-RU" altLang="ru-RU" sz="1000">
                <a:latin typeface="Futura PT Demi"/>
              </a:rPr>
              <a:t>планового </a:t>
            </a:r>
          </a:p>
          <a:p>
            <a:pPr algn="ctr" eaLnBrk="0" hangingPunct="0"/>
            <a:r>
              <a:rPr lang="ru-RU" altLang="ru-RU" sz="1000">
                <a:latin typeface="Futura PT Demi"/>
              </a:rPr>
              <a:t>питания</a:t>
            </a:r>
          </a:p>
        </p:txBody>
      </p:sp>
      <p:sp>
        <p:nvSpPr>
          <p:cNvPr id="100383" name="AutoShape 32"/>
          <p:cNvSpPr>
            <a:spLocks noChangeArrowheads="1"/>
          </p:cNvSpPr>
          <p:nvPr/>
        </p:nvSpPr>
        <p:spPr bwMode="auto">
          <a:xfrm>
            <a:off x="7524750" y="3730625"/>
            <a:ext cx="1314450" cy="20955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Отдел кадров</a:t>
            </a:r>
          </a:p>
        </p:txBody>
      </p:sp>
      <p:sp>
        <p:nvSpPr>
          <p:cNvPr id="100384" name="AutoShape 33"/>
          <p:cNvSpPr>
            <a:spLocks noChangeArrowheads="1"/>
          </p:cNvSpPr>
          <p:nvPr/>
        </p:nvSpPr>
        <p:spPr bwMode="auto">
          <a:xfrm>
            <a:off x="2951163" y="5930900"/>
            <a:ext cx="1066800" cy="304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 Отель</a:t>
            </a:r>
          </a:p>
        </p:txBody>
      </p:sp>
      <p:sp>
        <p:nvSpPr>
          <p:cNvPr id="100385" name="AutoShape 34"/>
          <p:cNvSpPr>
            <a:spLocks noChangeArrowheads="1"/>
          </p:cNvSpPr>
          <p:nvPr/>
        </p:nvSpPr>
        <p:spPr bwMode="auto">
          <a:xfrm>
            <a:off x="1552575" y="5895975"/>
            <a:ext cx="1343025" cy="304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900">
                <a:latin typeface="Futura PT Demi"/>
              </a:rPr>
              <a:t>1С:Логистика. </a:t>
            </a:r>
          </a:p>
          <a:p>
            <a:pPr algn="ctr" eaLnBrk="0" hangingPunct="0"/>
            <a:r>
              <a:rPr lang="ru-RU" altLang="ru-RU" sz="900">
                <a:latin typeface="Futura PT Demi"/>
              </a:rPr>
              <a:t>Управление складом</a:t>
            </a:r>
          </a:p>
        </p:txBody>
      </p:sp>
      <p:sp>
        <p:nvSpPr>
          <p:cNvPr id="100386" name="AutoShape 35"/>
          <p:cNvSpPr>
            <a:spLocks noChangeArrowheads="1"/>
          </p:cNvSpPr>
          <p:nvPr/>
        </p:nvSpPr>
        <p:spPr bwMode="auto">
          <a:xfrm>
            <a:off x="371475" y="5911850"/>
            <a:ext cx="1085850" cy="6762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1С:Полиграфия</a:t>
            </a:r>
          </a:p>
        </p:txBody>
      </p:sp>
      <p:sp>
        <p:nvSpPr>
          <p:cNvPr id="100387" name="AutoShape 36"/>
          <p:cNvSpPr>
            <a:spLocks noChangeArrowheads="1"/>
          </p:cNvSpPr>
          <p:nvPr/>
        </p:nvSpPr>
        <p:spPr bwMode="auto">
          <a:xfrm rot="16199070" flipH="1">
            <a:off x="6485731" y="3963194"/>
            <a:ext cx="5084763" cy="2063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1С:Предприятие 8. MDM Управление нормативно-справочной информацией</a:t>
            </a:r>
          </a:p>
        </p:txBody>
      </p:sp>
      <p:sp>
        <p:nvSpPr>
          <p:cNvPr id="100388" name="AutoShape 37"/>
          <p:cNvSpPr>
            <a:spLocks noChangeArrowheads="1"/>
          </p:cNvSpPr>
          <p:nvPr/>
        </p:nvSpPr>
        <p:spPr bwMode="auto">
          <a:xfrm rot="16199070" flipH="1">
            <a:off x="-786606" y="2493169"/>
            <a:ext cx="1963738" cy="2540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Управление</a:t>
            </a:r>
          </a:p>
          <a:p>
            <a:pPr algn="ctr" eaLnBrk="0" hangingPunct="0"/>
            <a:r>
              <a:rPr lang="ru-RU" altLang="ru-RU" sz="1000">
                <a:latin typeface="Futura PT Demi"/>
              </a:rPr>
              <a:t>учебным процессом</a:t>
            </a:r>
          </a:p>
        </p:txBody>
      </p:sp>
      <p:sp>
        <p:nvSpPr>
          <p:cNvPr id="100389" name="AutoShape 38"/>
          <p:cNvSpPr>
            <a:spLocks noChangeArrowheads="1"/>
          </p:cNvSpPr>
          <p:nvPr/>
        </p:nvSpPr>
        <p:spPr bwMode="auto">
          <a:xfrm rot="16199070" flipH="1">
            <a:off x="-770731" y="4421982"/>
            <a:ext cx="1931987" cy="2921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Финансово-хозяйственная </a:t>
            </a:r>
          </a:p>
          <a:p>
            <a:pPr algn="ctr" eaLnBrk="0" hangingPunct="0"/>
            <a:r>
              <a:rPr lang="ru-RU" altLang="ru-RU" sz="1000">
                <a:latin typeface="Futura PT Demi"/>
              </a:rPr>
              <a:t>деятельность</a:t>
            </a:r>
          </a:p>
        </p:txBody>
      </p:sp>
      <p:sp>
        <p:nvSpPr>
          <p:cNvPr id="100390" name="AutoShape 39"/>
          <p:cNvSpPr>
            <a:spLocks noChangeArrowheads="1"/>
          </p:cNvSpPr>
          <p:nvPr/>
        </p:nvSpPr>
        <p:spPr bwMode="auto">
          <a:xfrm rot="16199070" flipH="1">
            <a:off x="-515938" y="5989638"/>
            <a:ext cx="1350963" cy="2619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Вспомогательные</a:t>
            </a:r>
          </a:p>
          <a:p>
            <a:pPr algn="ctr" eaLnBrk="0" hangingPunct="0"/>
            <a:r>
              <a:rPr lang="ru-RU" altLang="ru-RU" sz="1000">
                <a:latin typeface="Futura PT Demi"/>
              </a:rPr>
              <a:t>службы</a:t>
            </a:r>
          </a:p>
        </p:txBody>
      </p:sp>
      <p:sp>
        <p:nvSpPr>
          <p:cNvPr id="100391" name="AutoShape 40"/>
          <p:cNvSpPr>
            <a:spLocks noChangeArrowheads="1"/>
          </p:cNvSpPr>
          <p:nvPr/>
        </p:nvSpPr>
        <p:spPr bwMode="auto">
          <a:xfrm>
            <a:off x="434975" y="3133725"/>
            <a:ext cx="7486650" cy="209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1С:Университет</a:t>
            </a:r>
          </a:p>
        </p:txBody>
      </p:sp>
      <p:sp>
        <p:nvSpPr>
          <p:cNvPr id="100392" name="AutoShape 41"/>
          <p:cNvSpPr>
            <a:spLocks noChangeArrowheads="1"/>
          </p:cNvSpPr>
          <p:nvPr/>
        </p:nvSpPr>
        <p:spPr bwMode="auto">
          <a:xfrm>
            <a:off x="441325" y="3406775"/>
            <a:ext cx="8391525" cy="209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1С:Документооборот 8</a:t>
            </a:r>
          </a:p>
        </p:txBody>
      </p:sp>
      <p:sp>
        <p:nvSpPr>
          <p:cNvPr id="100393" name="AutoShape 42"/>
          <p:cNvSpPr>
            <a:spLocks noChangeArrowheads="1"/>
          </p:cNvSpPr>
          <p:nvPr/>
        </p:nvSpPr>
        <p:spPr bwMode="auto">
          <a:xfrm>
            <a:off x="434975" y="3133725"/>
            <a:ext cx="7486650" cy="209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1С:Университет</a:t>
            </a:r>
          </a:p>
        </p:txBody>
      </p:sp>
      <p:sp>
        <p:nvSpPr>
          <p:cNvPr id="100394" name="AutoShape 43"/>
          <p:cNvSpPr>
            <a:spLocks noChangeArrowheads="1"/>
          </p:cNvSpPr>
          <p:nvPr/>
        </p:nvSpPr>
        <p:spPr bwMode="auto">
          <a:xfrm>
            <a:off x="441325" y="3406775"/>
            <a:ext cx="8391525" cy="209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1С:Документооборот 8</a:t>
            </a:r>
          </a:p>
        </p:txBody>
      </p:sp>
      <p:sp>
        <p:nvSpPr>
          <p:cNvPr id="100395" name="AutoShape 44"/>
          <p:cNvSpPr>
            <a:spLocks noChangeArrowheads="1"/>
          </p:cNvSpPr>
          <p:nvPr/>
        </p:nvSpPr>
        <p:spPr bwMode="auto">
          <a:xfrm>
            <a:off x="434975" y="3133725"/>
            <a:ext cx="7486650" cy="209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1С:Университет</a:t>
            </a:r>
          </a:p>
        </p:txBody>
      </p:sp>
      <p:sp>
        <p:nvSpPr>
          <p:cNvPr id="100396" name="AutoShape 45"/>
          <p:cNvSpPr>
            <a:spLocks noChangeArrowheads="1"/>
          </p:cNvSpPr>
          <p:nvPr/>
        </p:nvSpPr>
        <p:spPr bwMode="auto">
          <a:xfrm>
            <a:off x="441325" y="3406775"/>
            <a:ext cx="8391525" cy="209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1С:Документооборот 8</a:t>
            </a:r>
          </a:p>
        </p:txBody>
      </p:sp>
      <p:sp>
        <p:nvSpPr>
          <p:cNvPr id="100397" name="AutoShape 46"/>
          <p:cNvSpPr>
            <a:spLocks noChangeArrowheads="1"/>
          </p:cNvSpPr>
          <p:nvPr/>
        </p:nvSpPr>
        <p:spPr bwMode="auto">
          <a:xfrm>
            <a:off x="434975" y="3133725"/>
            <a:ext cx="7486650" cy="209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1С:Университет</a:t>
            </a:r>
          </a:p>
        </p:txBody>
      </p:sp>
      <p:sp>
        <p:nvSpPr>
          <p:cNvPr id="100398" name="AutoShape 47"/>
          <p:cNvSpPr>
            <a:spLocks noChangeArrowheads="1"/>
          </p:cNvSpPr>
          <p:nvPr/>
        </p:nvSpPr>
        <p:spPr bwMode="auto">
          <a:xfrm>
            <a:off x="441325" y="3406775"/>
            <a:ext cx="8391525" cy="209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1С:Документооборот 8</a:t>
            </a:r>
          </a:p>
        </p:txBody>
      </p:sp>
      <p:sp>
        <p:nvSpPr>
          <p:cNvPr id="100399" name="AutoShape 48"/>
          <p:cNvSpPr>
            <a:spLocks noChangeArrowheads="1"/>
          </p:cNvSpPr>
          <p:nvPr/>
        </p:nvSpPr>
        <p:spPr bwMode="auto">
          <a:xfrm>
            <a:off x="434975" y="3133725"/>
            <a:ext cx="7486650" cy="209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1С:Университет</a:t>
            </a:r>
          </a:p>
        </p:txBody>
      </p:sp>
      <p:sp>
        <p:nvSpPr>
          <p:cNvPr id="100400" name="AutoShape 49"/>
          <p:cNvSpPr>
            <a:spLocks noChangeArrowheads="1"/>
          </p:cNvSpPr>
          <p:nvPr/>
        </p:nvSpPr>
        <p:spPr bwMode="auto">
          <a:xfrm>
            <a:off x="441325" y="3406775"/>
            <a:ext cx="8391525" cy="209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1С:Документооборот 8</a:t>
            </a:r>
          </a:p>
        </p:txBody>
      </p:sp>
      <p:sp>
        <p:nvSpPr>
          <p:cNvPr id="100401" name="AutoShape 50"/>
          <p:cNvSpPr>
            <a:spLocks noChangeArrowheads="1"/>
          </p:cNvSpPr>
          <p:nvPr/>
        </p:nvSpPr>
        <p:spPr bwMode="auto">
          <a:xfrm>
            <a:off x="434975" y="3133725"/>
            <a:ext cx="7486650" cy="209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1С:Университет</a:t>
            </a:r>
          </a:p>
        </p:txBody>
      </p:sp>
      <p:sp>
        <p:nvSpPr>
          <p:cNvPr id="100402" name="AutoShape 51"/>
          <p:cNvSpPr>
            <a:spLocks noChangeArrowheads="1"/>
          </p:cNvSpPr>
          <p:nvPr/>
        </p:nvSpPr>
        <p:spPr bwMode="auto">
          <a:xfrm>
            <a:off x="441325" y="3406775"/>
            <a:ext cx="8391525" cy="209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1С:Документооборот 8</a:t>
            </a:r>
          </a:p>
        </p:txBody>
      </p:sp>
      <p:sp>
        <p:nvSpPr>
          <p:cNvPr id="100403" name="AutoShape 52"/>
          <p:cNvSpPr>
            <a:spLocks noChangeArrowheads="1"/>
          </p:cNvSpPr>
          <p:nvPr/>
        </p:nvSpPr>
        <p:spPr bwMode="auto">
          <a:xfrm>
            <a:off x="434975" y="3133725"/>
            <a:ext cx="7486650" cy="209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1С:Университет</a:t>
            </a:r>
          </a:p>
        </p:txBody>
      </p:sp>
      <p:sp>
        <p:nvSpPr>
          <p:cNvPr id="100404" name="AutoShape 53"/>
          <p:cNvSpPr>
            <a:spLocks noChangeArrowheads="1"/>
          </p:cNvSpPr>
          <p:nvPr/>
        </p:nvSpPr>
        <p:spPr bwMode="auto">
          <a:xfrm>
            <a:off x="441325" y="3406775"/>
            <a:ext cx="8391525" cy="209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1С:Документооборот 8</a:t>
            </a:r>
          </a:p>
        </p:txBody>
      </p:sp>
      <p:sp>
        <p:nvSpPr>
          <p:cNvPr id="100405" name="AutoShape 54"/>
          <p:cNvSpPr>
            <a:spLocks noChangeArrowheads="1"/>
          </p:cNvSpPr>
          <p:nvPr/>
        </p:nvSpPr>
        <p:spPr bwMode="auto">
          <a:xfrm>
            <a:off x="434975" y="3133725"/>
            <a:ext cx="7486650" cy="209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1С:Университет</a:t>
            </a:r>
          </a:p>
        </p:txBody>
      </p:sp>
      <p:sp>
        <p:nvSpPr>
          <p:cNvPr id="100406" name="AutoShape 55"/>
          <p:cNvSpPr>
            <a:spLocks noChangeArrowheads="1"/>
          </p:cNvSpPr>
          <p:nvPr/>
        </p:nvSpPr>
        <p:spPr bwMode="auto">
          <a:xfrm>
            <a:off x="441325" y="3406775"/>
            <a:ext cx="8391525" cy="209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1С:Документооборот 8</a:t>
            </a:r>
          </a:p>
        </p:txBody>
      </p:sp>
      <p:sp>
        <p:nvSpPr>
          <p:cNvPr id="100407" name="AutoShape 56"/>
          <p:cNvSpPr>
            <a:spLocks noChangeArrowheads="1"/>
          </p:cNvSpPr>
          <p:nvPr/>
        </p:nvSpPr>
        <p:spPr bwMode="auto">
          <a:xfrm>
            <a:off x="434975" y="3133725"/>
            <a:ext cx="7486650" cy="209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1С:Университет</a:t>
            </a:r>
          </a:p>
        </p:txBody>
      </p:sp>
      <p:sp>
        <p:nvSpPr>
          <p:cNvPr id="100408" name="AutoShape 57"/>
          <p:cNvSpPr>
            <a:spLocks noChangeArrowheads="1"/>
          </p:cNvSpPr>
          <p:nvPr/>
        </p:nvSpPr>
        <p:spPr bwMode="auto">
          <a:xfrm>
            <a:off x="441325" y="3406775"/>
            <a:ext cx="8391525" cy="209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1С:Документооборот 8</a:t>
            </a:r>
          </a:p>
        </p:txBody>
      </p:sp>
      <p:sp>
        <p:nvSpPr>
          <p:cNvPr id="100409" name="AutoShape 58"/>
          <p:cNvSpPr>
            <a:spLocks noChangeArrowheads="1"/>
          </p:cNvSpPr>
          <p:nvPr/>
        </p:nvSpPr>
        <p:spPr bwMode="auto">
          <a:xfrm>
            <a:off x="434975" y="3133725"/>
            <a:ext cx="7486650" cy="209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1С:Университет</a:t>
            </a:r>
          </a:p>
        </p:txBody>
      </p:sp>
      <p:sp>
        <p:nvSpPr>
          <p:cNvPr id="100410" name="AutoShape 59"/>
          <p:cNvSpPr>
            <a:spLocks noChangeArrowheads="1"/>
          </p:cNvSpPr>
          <p:nvPr/>
        </p:nvSpPr>
        <p:spPr bwMode="auto">
          <a:xfrm>
            <a:off x="441325" y="3406775"/>
            <a:ext cx="8391525" cy="209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1С:Документооборот 8</a:t>
            </a:r>
          </a:p>
        </p:txBody>
      </p:sp>
      <p:sp>
        <p:nvSpPr>
          <p:cNvPr id="100411" name="AutoShape 60"/>
          <p:cNvSpPr>
            <a:spLocks noChangeArrowheads="1"/>
          </p:cNvSpPr>
          <p:nvPr/>
        </p:nvSpPr>
        <p:spPr bwMode="auto">
          <a:xfrm>
            <a:off x="8001000" y="1514475"/>
            <a:ext cx="876300" cy="40957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Общий</a:t>
            </a:r>
          </a:p>
          <a:p>
            <a:pPr algn="ctr" eaLnBrk="0" hangingPunct="0"/>
            <a:r>
              <a:rPr lang="ru-RU" altLang="ru-RU" sz="1000">
                <a:latin typeface="Futura PT Demi"/>
              </a:rPr>
              <a:t>отдел</a:t>
            </a:r>
          </a:p>
        </p:txBody>
      </p:sp>
      <p:sp>
        <p:nvSpPr>
          <p:cNvPr id="100412" name="AutoShape 61"/>
          <p:cNvSpPr>
            <a:spLocks noChangeArrowheads="1"/>
          </p:cNvSpPr>
          <p:nvPr/>
        </p:nvSpPr>
        <p:spPr bwMode="auto">
          <a:xfrm>
            <a:off x="434975" y="3133725"/>
            <a:ext cx="7486650" cy="209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1С:Университет</a:t>
            </a:r>
          </a:p>
        </p:txBody>
      </p:sp>
      <p:sp>
        <p:nvSpPr>
          <p:cNvPr id="100413" name="AutoShape 62"/>
          <p:cNvSpPr>
            <a:spLocks noChangeArrowheads="1"/>
          </p:cNvSpPr>
          <p:nvPr/>
        </p:nvSpPr>
        <p:spPr bwMode="auto">
          <a:xfrm>
            <a:off x="441325" y="3406775"/>
            <a:ext cx="8391525" cy="209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1С:Документооборот 8</a:t>
            </a:r>
          </a:p>
        </p:txBody>
      </p:sp>
      <p:sp>
        <p:nvSpPr>
          <p:cNvPr id="100414" name="AutoShape 63"/>
          <p:cNvSpPr>
            <a:spLocks noChangeArrowheads="1"/>
          </p:cNvSpPr>
          <p:nvPr/>
        </p:nvSpPr>
        <p:spPr bwMode="auto">
          <a:xfrm>
            <a:off x="2300288" y="2565400"/>
            <a:ext cx="3773487" cy="209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1С:Автоматизированное составление расписания</a:t>
            </a:r>
          </a:p>
        </p:txBody>
      </p:sp>
      <p:sp>
        <p:nvSpPr>
          <p:cNvPr id="100415" name="AutoShape 64"/>
          <p:cNvSpPr>
            <a:spLocks noChangeArrowheads="1"/>
          </p:cNvSpPr>
          <p:nvPr/>
        </p:nvSpPr>
        <p:spPr bwMode="auto">
          <a:xfrm>
            <a:off x="434975" y="3133725"/>
            <a:ext cx="7486650" cy="209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1С:Университет</a:t>
            </a:r>
          </a:p>
        </p:txBody>
      </p:sp>
      <p:sp>
        <p:nvSpPr>
          <p:cNvPr id="100416" name="AutoShape 65"/>
          <p:cNvSpPr>
            <a:spLocks noChangeArrowheads="1"/>
          </p:cNvSpPr>
          <p:nvPr/>
        </p:nvSpPr>
        <p:spPr bwMode="auto">
          <a:xfrm>
            <a:off x="441325" y="3406775"/>
            <a:ext cx="8391525" cy="209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1С:Документооборот 8</a:t>
            </a:r>
          </a:p>
        </p:txBody>
      </p:sp>
      <p:sp>
        <p:nvSpPr>
          <p:cNvPr id="100417" name="AutoShape 66"/>
          <p:cNvSpPr>
            <a:spLocks noChangeArrowheads="1"/>
          </p:cNvSpPr>
          <p:nvPr/>
        </p:nvSpPr>
        <p:spPr bwMode="auto">
          <a:xfrm>
            <a:off x="434975" y="3133725"/>
            <a:ext cx="7486650" cy="209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1С:Университет</a:t>
            </a:r>
          </a:p>
        </p:txBody>
      </p:sp>
      <p:sp>
        <p:nvSpPr>
          <p:cNvPr id="100418" name="AutoShape 67"/>
          <p:cNvSpPr>
            <a:spLocks noChangeArrowheads="1"/>
          </p:cNvSpPr>
          <p:nvPr/>
        </p:nvSpPr>
        <p:spPr bwMode="auto">
          <a:xfrm>
            <a:off x="441325" y="3406775"/>
            <a:ext cx="8391525" cy="209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1С:Документооборот 8</a:t>
            </a:r>
          </a:p>
        </p:txBody>
      </p:sp>
      <p:sp>
        <p:nvSpPr>
          <p:cNvPr id="100419" name="AutoShape 68"/>
          <p:cNvSpPr>
            <a:spLocks noChangeArrowheads="1"/>
          </p:cNvSpPr>
          <p:nvPr/>
        </p:nvSpPr>
        <p:spPr bwMode="auto">
          <a:xfrm>
            <a:off x="434975" y="3133725"/>
            <a:ext cx="7486650" cy="209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1С:Университет</a:t>
            </a:r>
          </a:p>
        </p:txBody>
      </p:sp>
      <p:sp>
        <p:nvSpPr>
          <p:cNvPr id="100420" name="AutoShape 69"/>
          <p:cNvSpPr>
            <a:spLocks noChangeArrowheads="1"/>
          </p:cNvSpPr>
          <p:nvPr/>
        </p:nvSpPr>
        <p:spPr bwMode="auto">
          <a:xfrm>
            <a:off x="441325" y="3406775"/>
            <a:ext cx="8391525" cy="209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1С:Документооборот 8</a:t>
            </a:r>
          </a:p>
        </p:txBody>
      </p:sp>
      <p:sp>
        <p:nvSpPr>
          <p:cNvPr id="100421" name="AutoShape 70"/>
          <p:cNvSpPr>
            <a:spLocks noChangeArrowheads="1"/>
          </p:cNvSpPr>
          <p:nvPr/>
        </p:nvSpPr>
        <p:spPr bwMode="auto">
          <a:xfrm>
            <a:off x="434975" y="3133725"/>
            <a:ext cx="7486650" cy="209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1С:Университет</a:t>
            </a:r>
          </a:p>
        </p:txBody>
      </p:sp>
      <p:sp>
        <p:nvSpPr>
          <p:cNvPr id="100422" name="AutoShape 71"/>
          <p:cNvSpPr>
            <a:spLocks noChangeArrowheads="1"/>
          </p:cNvSpPr>
          <p:nvPr/>
        </p:nvSpPr>
        <p:spPr bwMode="auto">
          <a:xfrm>
            <a:off x="441325" y="3406775"/>
            <a:ext cx="8391525" cy="209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1С:Документооборот 8</a:t>
            </a:r>
          </a:p>
        </p:txBody>
      </p:sp>
      <p:sp>
        <p:nvSpPr>
          <p:cNvPr id="100423" name="AutoShape 72"/>
          <p:cNvSpPr>
            <a:spLocks noChangeArrowheads="1"/>
          </p:cNvSpPr>
          <p:nvPr/>
        </p:nvSpPr>
        <p:spPr bwMode="auto">
          <a:xfrm>
            <a:off x="444500" y="3133725"/>
            <a:ext cx="7486650" cy="209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1С:Университет</a:t>
            </a:r>
          </a:p>
        </p:txBody>
      </p:sp>
      <p:sp>
        <p:nvSpPr>
          <p:cNvPr id="100424" name="AutoShape 73"/>
          <p:cNvSpPr>
            <a:spLocks noChangeArrowheads="1"/>
          </p:cNvSpPr>
          <p:nvPr/>
        </p:nvSpPr>
        <p:spPr bwMode="auto">
          <a:xfrm>
            <a:off x="450850" y="3406775"/>
            <a:ext cx="8391525" cy="209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1С:Документооборот 8</a:t>
            </a:r>
          </a:p>
        </p:txBody>
      </p:sp>
      <p:sp>
        <p:nvSpPr>
          <p:cNvPr id="100425" name="AutoShape 74"/>
          <p:cNvSpPr>
            <a:spLocks noChangeArrowheads="1"/>
          </p:cNvSpPr>
          <p:nvPr/>
        </p:nvSpPr>
        <p:spPr bwMode="auto">
          <a:xfrm>
            <a:off x="444500" y="3133725"/>
            <a:ext cx="7486650" cy="209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1С:Университет</a:t>
            </a:r>
          </a:p>
        </p:txBody>
      </p:sp>
      <p:sp>
        <p:nvSpPr>
          <p:cNvPr id="100426" name="AutoShape 75"/>
          <p:cNvSpPr>
            <a:spLocks noChangeArrowheads="1"/>
          </p:cNvSpPr>
          <p:nvPr/>
        </p:nvSpPr>
        <p:spPr bwMode="auto">
          <a:xfrm>
            <a:off x="450850" y="3406775"/>
            <a:ext cx="8391525" cy="209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1С:Документооборот 8</a:t>
            </a:r>
          </a:p>
        </p:txBody>
      </p:sp>
      <p:sp>
        <p:nvSpPr>
          <p:cNvPr id="100427" name="AutoShape 76"/>
          <p:cNvSpPr>
            <a:spLocks noChangeArrowheads="1"/>
          </p:cNvSpPr>
          <p:nvPr/>
        </p:nvSpPr>
        <p:spPr bwMode="auto">
          <a:xfrm>
            <a:off x="484188" y="1514475"/>
            <a:ext cx="876300" cy="40005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Ректорат</a:t>
            </a:r>
          </a:p>
        </p:txBody>
      </p:sp>
      <p:sp>
        <p:nvSpPr>
          <p:cNvPr id="100428" name="AutoShape 77"/>
          <p:cNvSpPr>
            <a:spLocks noChangeArrowheads="1"/>
          </p:cNvSpPr>
          <p:nvPr/>
        </p:nvSpPr>
        <p:spPr bwMode="auto">
          <a:xfrm>
            <a:off x="444500" y="3133725"/>
            <a:ext cx="7486650" cy="209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1С:Университет</a:t>
            </a:r>
          </a:p>
        </p:txBody>
      </p:sp>
      <p:sp>
        <p:nvSpPr>
          <p:cNvPr id="100429" name="AutoShape 78"/>
          <p:cNvSpPr>
            <a:spLocks noChangeArrowheads="1"/>
          </p:cNvSpPr>
          <p:nvPr/>
        </p:nvSpPr>
        <p:spPr bwMode="auto">
          <a:xfrm>
            <a:off x="450850" y="3406775"/>
            <a:ext cx="8391525" cy="209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1С:Документооборот 8</a:t>
            </a:r>
          </a:p>
        </p:txBody>
      </p:sp>
      <p:sp>
        <p:nvSpPr>
          <p:cNvPr id="100430" name="AutoShape 79"/>
          <p:cNvSpPr>
            <a:spLocks noChangeArrowheads="1"/>
          </p:cNvSpPr>
          <p:nvPr/>
        </p:nvSpPr>
        <p:spPr bwMode="auto">
          <a:xfrm>
            <a:off x="444500" y="3133725"/>
            <a:ext cx="7486650" cy="209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1С:Университет</a:t>
            </a:r>
          </a:p>
        </p:txBody>
      </p:sp>
      <p:sp>
        <p:nvSpPr>
          <p:cNvPr id="100431" name="AutoShape 80"/>
          <p:cNvSpPr>
            <a:spLocks noChangeArrowheads="1"/>
          </p:cNvSpPr>
          <p:nvPr/>
        </p:nvSpPr>
        <p:spPr bwMode="auto">
          <a:xfrm>
            <a:off x="450850" y="3406775"/>
            <a:ext cx="8391525" cy="209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1С:Документооборот 8</a:t>
            </a:r>
          </a:p>
        </p:txBody>
      </p:sp>
      <p:sp>
        <p:nvSpPr>
          <p:cNvPr id="100432" name="AutoShape 81"/>
          <p:cNvSpPr>
            <a:spLocks noChangeArrowheads="1"/>
          </p:cNvSpPr>
          <p:nvPr/>
        </p:nvSpPr>
        <p:spPr bwMode="auto">
          <a:xfrm>
            <a:off x="444500" y="3133725"/>
            <a:ext cx="7486650" cy="209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1С:Университет</a:t>
            </a:r>
          </a:p>
        </p:txBody>
      </p:sp>
      <p:sp>
        <p:nvSpPr>
          <p:cNvPr id="100433" name="AutoShape 82"/>
          <p:cNvSpPr>
            <a:spLocks noChangeArrowheads="1"/>
          </p:cNvSpPr>
          <p:nvPr/>
        </p:nvSpPr>
        <p:spPr bwMode="auto">
          <a:xfrm>
            <a:off x="450850" y="3406775"/>
            <a:ext cx="8391525" cy="209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1С:Документооборот 8</a:t>
            </a:r>
          </a:p>
        </p:txBody>
      </p:sp>
      <p:sp>
        <p:nvSpPr>
          <p:cNvPr id="100434" name="AutoShape 83"/>
          <p:cNvSpPr>
            <a:spLocks noChangeArrowheads="1"/>
          </p:cNvSpPr>
          <p:nvPr/>
        </p:nvSpPr>
        <p:spPr bwMode="auto">
          <a:xfrm>
            <a:off x="444500" y="3133725"/>
            <a:ext cx="7486650" cy="209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1С:Университет</a:t>
            </a:r>
          </a:p>
        </p:txBody>
      </p:sp>
      <p:sp>
        <p:nvSpPr>
          <p:cNvPr id="100435" name="AutoShape 84"/>
          <p:cNvSpPr>
            <a:spLocks noChangeArrowheads="1"/>
          </p:cNvSpPr>
          <p:nvPr/>
        </p:nvSpPr>
        <p:spPr bwMode="auto">
          <a:xfrm>
            <a:off x="450850" y="3406775"/>
            <a:ext cx="8391525" cy="209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1С:Документооборот 8</a:t>
            </a:r>
          </a:p>
        </p:txBody>
      </p:sp>
      <p:sp>
        <p:nvSpPr>
          <p:cNvPr id="100436" name="AutoShape 85"/>
          <p:cNvSpPr>
            <a:spLocks noChangeArrowheads="1"/>
          </p:cNvSpPr>
          <p:nvPr/>
        </p:nvSpPr>
        <p:spPr bwMode="auto">
          <a:xfrm>
            <a:off x="7064375" y="1514475"/>
            <a:ext cx="876300" cy="4191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Воинский</a:t>
            </a:r>
          </a:p>
          <a:p>
            <a:pPr algn="ctr" eaLnBrk="0" hangingPunct="0"/>
            <a:r>
              <a:rPr lang="ru-RU" altLang="ru-RU" sz="1000">
                <a:latin typeface="Futura PT Demi"/>
              </a:rPr>
              <a:t>учет</a:t>
            </a:r>
          </a:p>
        </p:txBody>
      </p:sp>
      <p:sp>
        <p:nvSpPr>
          <p:cNvPr id="100437" name="AutoShape 86"/>
          <p:cNvSpPr>
            <a:spLocks noChangeArrowheads="1"/>
          </p:cNvSpPr>
          <p:nvPr/>
        </p:nvSpPr>
        <p:spPr bwMode="auto">
          <a:xfrm>
            <a:off x="4256088" y="1514475"/>
            <a:ext cx="876300" cy="4191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900">
                <a:latin typeface="Futura PT Demi"/>
              </a:rPr>
              <a:t>Учебно -</a:t>
            </a:r>
          </a:p>
          <a:p>
            <a:pPr algn="ctr" eaLnBrk="0" hangingPunct="0"/>
            <a:r>
              <a:rPr lang="ru-RU" altLang="ru-RU" sz="900">
                <a:latin typeface="Futura PT Demi"/>
              </a:rPr>
              <a:t>методическое</a:t>
            </a:r>
          </a:p>
          <a:p>
            <a:pPr algn="ctr" eaLnBrk="0" hangingPunct="0"/>
            <a:r>
              <a:rPr lang="ru-RU" altLang="ru-RU" sz="900">
                <a:latin typeface="Futura PT Demi"/>
              </a:rPr>
              <a:t>управление</a:t>
            </a:r>
          </a:p>
        </p:txBody>
      </p:sp>
      <p:sp>
        <p:nvSpPr>
          <p:cNvPr id="100438" name="AutoShape 87"/>
          <p:cNvSpPr>
            <a:spLocks noChangeArrowheads="1"/>
          </p:cNvSpPr>
          <p:nvPr/>
        </p:nvSpPr>
        <p:spPr bwMode="auto">
          <a:xfrm>
            <a:off x="3248025" y="1517650"/>
            <a:ext cx="876300" cy="42862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Кафедры</a:t>
            </a:r>
          </a:p>
        </p:txBody>
      </p:sp>
      <p:sp>
        <p:nvSpPr>
          <p:cNvPr id="100439" name="AutoShape 88"/>
          <p:cNvSpPr>
            <a:spLocks noChangeArrowheads="1"/>
          </p:cNvSpPr>
          <p:nvPr/>
        </p:nvSpPr>
        <p:spPr bwMode="auto">
          <a:xfrm>
            <a:off x="444500" y="3133725"/>
            <a:ext cx="7486650" cy="209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1С:Университет</a:t>
            </a:r>
          </a:p>
        </p:txBody>
      </p:sp>
      <p:sp>
        <p:nvSpPr>
          <p:cNvPr id="100440" name="AutoShape 89"/>
          <p:cNvSpPr>
            <a:spLocks noChangeArrowheads="1"/>
          </p:cNvSpPr>
          <p:nvPr/>
        </p:nvSpPr>
        <p:spPr bwMode="auto">
          <a:xfrm>
            <a:off x="450850" y="3406775"/>
            <a:ext cx="8391525" cy="209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1С:Документооборот 8</a:t>
            </a:r>
          </a:p>
        </p:txBody>
      </p:sp>
      <p:sp>
        <p:nvSpPr>
          <p:cNvPr id="100441" name="AutoShape 90"/>
          <p:cNvSpPr>
            <a:spLocks noChangeArrowheads="1"/>
          </p:cNvSpPr>
          <p:nvPr/>
        </p:nvSpPr>
        <p:spPr bwMode="auto">
          <a:xfrm>
            <a:off x="5214938" y="1504950"/>
            <a:ext cx="876300" cy="40957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Аспирантура</a:t>
            </a:r>
          </a:p>
        </p:txBody>
      </p:sp>
      <p:sp>
        <p:nvSpPr>
          <p:cNvPr id="100442" name="AutoShape 91"/>
          <p:cNvSpPr>
            <a:spLocks noChangeArrowheads="1"/>
          </p:cNvSpPr>
          <p:nvPr/>
        </p:nvSpPr>
        <p:spPr bwMode="auto">
          <a:xfrm>
            <a:off x="6135688" y="1504950"/>
            <a:ext cx="876300" cy="4191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Управление</a:t>
            </a:r>
          </a:p>
          <a:p>
            <a:pPr algn="ctr" eaLnBrk="0" hangingPunct="0"/>
            <a:r>
              <a:rPr lang="ru-RU" altLang="ru-RU" sz="1000">
                <a:latin typeface="Futura PT Demi"/>
              </a:rPr>
              <a:t>наукой</a:t>
            </a:r>
          </a:p>
        </p:txBody>
      </p:sp>
      <p:sp>
        <p:nvSpPr>
          <p:cNvPr id="100443" name="AutoShape 92"/>
          <p:cNvSpPr>
            <a:spLocks noChangeArrowheads="1"/>
          </p:cNvSpPr>
          <p:nvPr/>
        </p:nvSpPr>
        <p:spPr bwMode="auto">
          <a:xfrm>
            <a:off x="2312988" y="1517650"/>
            <a:ext cx="876300" cy="40005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Деканат</a:t>
            </a:r>
          </a:p>
        </p:txBody>
      </p:sp>
      <p:sp>
        <p:nvSpPr>
          <p:cNvPr id="100444" name="AutoShape 93"/>
          <p:cNvSpPr>
            <a:spLocks noChangeArrowheads="1"/>
          </p:cNvSpPr>
          <p:nvPr/>
        </p:nvSpPr>
        <p:spPr bwMode="auto">
          <a:xfrm>
            <a:off x="444500" y="2841625"/>
            <a:ext cx="7486650" cy="209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1С:Университет ПРОФ</a:t>
            </a:r>
          </a:p>
        </p:txBody>
      </p:sp>
      <p:sp>
        <p:nvSpPr>
          <p:cNvPr id="100445" name="AutoShape 94"/>
          <p:cNvSpPr>
            <a:spLocks noChangeArrowheads="1"/>
          </p:cNvSpPr>
          <p:nvPr/>
        </p:nvSpPr>
        <p:spPr bwMode="auto">
          <a:xfrm>
            <a:off x="450850" y="3114675"/>
            <a:ext cx="8391525" cy="209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1С:Документооборот КОРП 8</a:t>
            </a:r>
          </a:p>
        </p:txBody>
      </p:sp>
      <p:sp>
        <p:nvSpPr>
          <p:cNvPr id="100446" name="AutoShape 95"/>
          <p:cNvSpPr>
            <a:spLocks noChangeArrowheads="1"/>
          </p:cNvSpPr>
          <p:nvPr/>
        </p:nvSpPr>
        <p:spPr bwMode="auto">
          <a:xfrm>
            <a:off x="2290763" y="2233613"/>
            <a:ext cx="1943100" cy="285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 Зарплата и кадры </a:t>
            </a:r>
          </a:p>
          <a:p>
            <a:pPr algn="ctr" eaLnBrk="0" hangingPunct="0"/>
            <a:r>
              <a:rPr lang="ru-RU" altLang="ru-RU" sz="1000">
                <a:latin typeface="Futura PT Demi"/>
              </a:rPr>
              <a:t>государственного учреждения 3.0</a:t>
            </a:r>
          </a:p>
        </p:txBody>
      </p:sp>
      <p:sp>
        <p:nvSpPr>
          <p:cNvPr id="100447" name="AutoShape 98"/>
          <p:cNvSpPr>
            <a:spLocks noChangeArrowheads="1"/>
          </p:cNvSpPr>
          <p:nvPr/>
        </p:nvSpPr>
        <p:spPr bwMode="auto">
          <a:xfrm>
            <a:off x="7454900" y="3994150"/>
            <a:ext cx="1371600" cy="7667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 Зарплата и кадры </a:t>
            </a:r>
          </a:p>
          <a:p>
            <a:pPr algn="ctr" eaLnBrk="0" hangingPunct="0"/>
            <a:r>
              <a:rPr lang="ru-RU" altLang="ru-RU" sz="1000">
                <a:latin typeface="Futura PT Demi"/>
              </a:rPr>
              <a:t>государственного </a:t>
            </a:r>
          </a:p>
          <a:p>
            <a:pPr algn="ctr" eaLnBrk="0" hangingPunct="0"/>
            <a:r>
              <a:rPr lang="ru-RU" altLang="ru-RU" sz="1000">
                <a:latin typeface="Futura PT Demi"/>
              </a:rPr>
              <a:t>учреждения 3.0</a:t>
            </a:r>
          </a:p>
        </p:txBody>
      </p:sp>
      <p:sp>
        <p:nvSpPr>
          <p:cNvPr id="100448" name="AutoShape 99"/>
          <p:cNvSpPr>
            <a:spLocks noChangeArrowheads="1"/>
          </p:cNvSpPr>
          <p:nvPr/>
        </p:nvSpPr>
        <p:spPr bwMode="auto">
          <a:xfrm>
            <a:off x="2951163" y="6235700"/>
            <a:ext cx="1066800" cy="3619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1С:Университет</a:t>
            </a:r>
          </a:p>
          <a:p>
            <a:pPr algn="ctr" eaLnBrk="0" hangingPunct="0"/>
            <a:r>
              <a:rPr lang="ru-RU" altLang="ru-RU" sz="1000">
                <a:latin typeface="Futura PT Demi"/>
              </a:rPr>
              <a:t>ПРОФ</a:t>
            </a:r>
          </a:p>
        </p:txBody>
      </p:sp>
      <p:sp>
        <p:nvSpPr>
          <p:cNvPr id="100449" name="AutoShape 100"/>
          <p:cNvSpPr>
            <a:spLocks noChangeArrowheads="1"/>
          </p:cNvSpPr>
          <p:nvPr/>
        </p:nvSpPr>
        <p:spPr bwMode="auto">
          <a:xfrm>
            <a:off x="1552575" y="6207125"/>
            <a:ext cx="1336675" cy="3905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900">
                <a:latin typeface="Futura PT Demi"/>
              </a:rPr>
              <a:t>1С:Инвентаризация</a:t>
            </a:r>
          </a:p>
          <a:p>
            <a:pPr algn="ctr" eaLnBrk="0" hangingPunct="0"/>
            <a:r>
              <a:rPr lang="ru-RU" altLang="ru-RU" sz="900">
                <a:latin typeface="Futura PT Demi"/>
              </a:rPr>
              <a:t>и управление</a:t>
            </a:r>
          </a:p>
          <a:p>
            <a:pPr algn="ctr" eaLnBrk="0" hangingPunct="0"/>
            <a:r>
              <a:rPr lang="ru-RU" altLang="ru-RU" sz="900">
                <a:latin typeface="Futura PT Demi"/>
              </a:rPr>
              <a:t>имуществом</a:t>
            </a:r>
          </a:p>
        </p:txBody>
      </p:sp>
      <p:sp>
        <p:nvSpPr>
          <p:cNvPr id="100450" name="AutoShape 101"/>
          <p:cNvSpPr>
            <a:spLocks noChangeArrowheads="1"/>
          </p:cNvSpPr>
          <p:nvPr/>
        </p:nvSpPr>
        <p:spPr bwMode="auto">
          <a:xfrm>
            <a:off x="6091238" y="2100263"/>
            <a:ext cx="1000125" cy="6477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1С:Управление</a:t>
            </a:r>
          </a:p>
          <a:p>
            <a:pPr algn="ctr" eaLnBrk="0" hangingPunct="0"/>
            <a:r>
              <a:rPr lang="ru-RU" altLang="ru-RU" sz="1000">
                <a:latin typeface="Futura PT Demi"/>
              </a:rPr>
              <a:t>Проектным</a:t>
            </a:r>
          </a:p>
          <a:p>
            <a:pPr algn="ctr" eaLnBrk="0" hangingPunct="0"/>
            <a:r>
              <a:rPr lang="ru-RU" altLang="ru-RU" sz="1000">
                <a:latin typeface="Futura PT Demi"/>
              </a:rPr>
              <a:t>офисом</a:t>
            </a:r>
          </a:p>
        </p:txBody>
      </p:sp>
      <p:sp>
        <p:nvSpPr>
          <p:cNvPr id="488550" name="Rectangle 112"/>
          <p:cNvSpPr>
            <a:spLocks noChangeArrowheads="1"/>
          </p:cNvSpPr>
          <p:nvPr/>
        </p:nvSpPr>
        <p:spPr bwMode="auto">
          <a:xfrm>
            <a:off x="1073150" y="79375"/>
            <a:ext cx="79232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eaLnBrk="0" hangingPunct="0">
              <a:spcBef>
                <a:spcPct val="0"/>
              </a:spcBef>
              <a:defRPr sz="2800">
                <a:solidFill>
                  <a:schemeClr val="tx2"/>
                </a:solidFill>
                <a:latin typeface="Futura PT Demi" pitchFamily="34" charset="0"/>
              </a:defRPr>
            </a:lvl1pPr>
            <a:lvl2pPr eaLnBrk="0" hangingPunct="0">
              <a:spcBef>
                <a:spcPct val="0"/>
              </a:spcBef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eaLnBrk="0" hangingPunct="0">
              <a:spcBef>
                <a:spcPct val="0"/>
              </a:spcBef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eaLnBrk="0" hangingPunct="0">
              <a:spcBef>
                <a:spcPct val="0"/>
              </a:spcBef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eaLnBrk="0" hangingPunct="0">
              <a:spcBef>
                <a:spcPct val="0"/>
              </a:spcBef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</a:rPr>
              <a:t>Решения «1С», используемые для  автоматизации вузов «сегодня» (платформа </a:t>
            </a:r>
            <a:r>
              <a:rPr lang="ru-RU" altLang="ru-RU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</a:rPr>
              <a:t>«1С:Предприятие 8</a:t>
            </a:r>
            <a:r>
              <a:rPr lang="ru-RU" altLang="ru-RU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</a:rPr>
              <a:t>»)</a:t>
            </a:r>
            <a:endParaRPr lang="en-US" altLang="ru-RU" sz="1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j-ea"/>
            </a:endParaRPr>
          </a:p>
        </p:txBody>
      </p:sp>
      <p:sp>
        <p:nvSpPr>
          <p:cNvPr id="100452" name="AutoShape 105"/>
          <p:cNvSpPr>
            <a:spLocks noChangeArrowheads="1"/>
          </p:cNvSpPr>
          <p:nvPr/>
        </p:nvSpPr>
        <p:spPr bwMode="auto">
          <a:xfrm>
            <a:off x="452438" y="5229225"/>
            <a:ext cx="8391525" cy="209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000">
                <a:latin typeface="Futura PT Demi"/>
              </a:rPr>
              <a:t>1С:Документооборот КОРП 8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6"/>
          <p:cNvSpPr txBox="1">
            <a:spLocks noGrp="1" noChangeArrowheads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 altLang="ru-RU" sz="2400" b="1">
              <a:solidFill>
                <a:srgbClr val="339966"/>
              </a:solidFill>
              <a:latin typeface="Times New Roman" pitchFamily="18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971550" y="0"/>
            <a:ext cx="81724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Возможный вариант корпоративной информационной системы вуза «сегодня» 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13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81075"/>
            <a:ext cx="864235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17650" y="120650"/>
            <a:ext cx="7180263" cy="754063"/>
          </a:xfrm>
        </p:spPr>
        <p:txBody>
          <a:bodyPr/>
          <a:lstStyle/>
          <a:p>
            <a:pPr algn="ctr">
              <a:defRPr/>
            </a:pPr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Возможный вариант корпоративной информационной системы вуза </a:t>
            </a:r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«завтра» </a:t>
            </a:r>
            <a:endParaRPr lang="ru-RU" sz="2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02403" name="AutoShape 7"/>
          <p:cNvSpPr>
            <a:spLocks noChangeArrowheads="1"/>
          </p:cNvSpPr>
          <p:nvPr/>
        </p:nvSpPr>
        <p:spPr bwMode="auto">
          <a:xfrm>
            <a:off x="1998663" y="2997200"/>
            <a:ext cx="5976937" cy="2879725"/>
          </a:xfrm>
          <a:prstGeom prst="hexagon">
            <a:avLst>
              <a:gd name="adj" fmla="val 51888"/>
              <a:gd name="vf" fmla="val 115470"/>
            </a:avLst>
          </a:prstGeom>
          <a:solidFill>
            <a:schemeClr val="accent1"/>
          </a:solidFill>
          <a:ln w="9525">
            <a:solidFill>
              <a:srgbClr val="F8F2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3200">
                <a:latin typeface="Futura PT Demi"/>
              </a:rPr>
              <a:t>1С:Корпорация</a:t>
            </a:r>
          </a:p>
          <a:p>
            <a:pPr algn="ctr" eaLnBrk="0" hangingPunct="0"/>
            <a:r>
              <a:rPr lang="ru-RU" altLang="ru-RU" sz="1800" b="1">
                <a:latin typeface="Futura PT Demi"/>
              </a:rPr>
              <a:t>(1С:Управление холдингом+1С:</a:t>
            </a:r>
            <a:r>
              <a:rPr lang="en-US" altLang="ru-RU" sz="1800" b="1">
                <a:latin typeface="Futura PT Demi"/>
              </a:rPr>
              <a:t>ERP</a:t>
            </a:r>
            <a:r>
              <a:rPr lang="ru-RU" altLang="ru-RU" sz="1800" b="1">
                <a:latin typeface="Futura PT Demi"/>
              </a:rPr>
              <a:t>)</a:t>
            </a:r>
          </a:p>
          <a:p>
            <a:pPr algn="ctr" eaLnBrk="0" hangingPunct="0"/>
            <a:r>
              <a:rPr lang="ru-RU" altLang="ru-RU">
                <a:latin typeface="Futura PT Demi"/>
              </a:rPr>
              <a:t> </a:t>
            </a:r>
            <a:r>
              <a:rPr lang="en-US" altLang="ru-RU">
                <a:latin typeface="Futura PT Demi"/>
              </a:rPr>
              <a:t> </a:t>
            </a:r>
            <a:r>
              <a:rPr lang="ru-RU" altLang="ru-RU">
                <a:latin typeface="Futura PT Demi"/>
              </a:rPr>
              <a:t>= </a:t>
            </a:r>
            <a:r>
              <a:rPr lang="ru-RU" altLang="ru-RU" sz="1600">
                <a:latin typeface="Futura PT Demi"/>
              </a:rPr>
              <a:t>Реализация услуг. </a:t>
            </a:r>
          </a:p>
          <a:p>
            <a:pPr algn="ctr" eaLnBrk="0" hangingPunct="0"/>
            <a:r>
              <a:rPr lang="ru-RU" altLang="ru-RU" sz="1600">
                <a:latin typeface="Futura PT Demi"/>
              </a:rPr>
              <a:t>Планирование, контроллинг, бизнес-анализ,</a:t>
            </a:r>
          </a:p>
          <a:p>
            <a:pPr algn="ctr" eaLnBrk="0" hangingPunct="0"/>
            <a:r>
              <a:rPr lang="ru-RU" altLang="ru-RU" sz="1600">
                <a:latin typeface="Futura PT Demi"/>
              </a:rPr>
              <a:t> корпоративный учет и отчетность,</a:t>
            </a:r>
          </a:p>
          <a:p>
            <a:pPr algn="ctr" eaLnBrk="0" hangingPunct="0"/>
            <a:r>
              <a:rPr lang="ru-RU" altLang="ru-RU" sz="1600">
                <a:latin typeface="Futura PT Demi"/>
              </a:rPr>
              <a:t> управление мастер данными,</a:t>
            </a:r>
          </a:p>
          <a:p>
            <a:pPr algn="ctr" eaLnBrk="0" hangingPunct="0"/>
            <a:r>
              <a:rPr lang="ru-RU" altLang="ru-RU" sz="1600">
                <a:latin typeface="Futura PT Demi"/>
              </a:rPr>
              <a:t> управление рисками.</a:t>
            </a:r>
          </a:p>
          <a:p>
            <a:pPr algn="ctr" eaLnBrk="0" hangingPunct="0"/>
            <a:r>
              <a:rPr lang="ru-RU" altLang="ru-RU" sz="1600">
                <a:latin typeface="Futura PT Demi"/>
              </a:rPr>
              <a:t>МСФО</a:t>
            </a:r>
            <a:endParaRPr lang="en-US" altLang="ru-RU" sz="1600">
              <a:latin typeface="Futura PT Demi"/>
            </a:endParaRPr>
          </a:p>
          <a:p>
            <a:pPr algn="ctr" eaLnBrk="0" hangingPunct="0"/>
            <a:endParaRPr lang="ru-RU" altLang="ru-RU" sz="3200">
              <a:latin typeface="Futura PT Demi"/>
            </a:endParaRPr>
          </a:p>
        </p:txBody>
      </p:sp>
      <p:sp>
        <p:nvSpPr>
          <p:cNvPr id="102404" name="Rectangle 8"/>
          <p:cNvSpPr>
            <a:spLocks noChangeArrowheads="1"/>
          </p:cNvSpPr>
          <p:nvPr/>
        </p:nvSpPr>
        <p:spPr bwMode="auto">
          <a:xfrm>
            <a:off x="3492500" y="1700213"/>
            <a:ext cx="2808288" cy="11525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ru-RU">
                <a:latin typeface="Futura PT Demi"/>
              </a:rPr>
              <a:t>1C:</a:t>
            </a:r>
            <a:r>
              <a:rPr lang="ru-RU" altLang="ru-RU">
                <a:latin typeface="Futura PT Demi"/>
              </a:rPr>
              <a:t>Университет ПРОФ</a:t>
            </a:r>
          </a:p>
          <a:p>
            <a:pPr algn="ctr" eaLnBrk="0" hangingPunct="0"/>
            <a:r>
              <a:rPr lang="ru-RU" altLang="ru-RU">
                <a:latin typeface="Futura PT Demi"/>
              </a:rPr>
              <a:t>+1С:АСР</a:t>
            </a:r>
          </a:p>
          <a:p>
            <a:pPr algn="ctr" eaLnBrk="0" hangingPunct="0"/>
            <a:r>
              <a:rPr lang="ru-RU" altLang="ru-RU" sz="1600">
                <a:latin typeface="Futura PT Demi"/>
              </a:rPr>
              <a:t>(оперативный учет)</a:t>
            </a:r>
          </a:p>
          <a:p>
            <a:pPr algn="ctr" eaLnBrk="0" hangingPunct="0"/>
            <a:endParaRPr lang="ru-RU" altLang="ru-RU">
              <a:latin typeface="Futura PT Demi"/>
            </a:endParaRPr>
          </a:p>
        </p:txBody>
      </p:sp>
      <p:sp>
        <p:nvSpPr>
          <p:cNvPr id="102405" name="AutoShape 10"/>
          <p:cNvSpPr>
            <a:spLocks noChangeArrowheads="1"/>
          </p:cNvSpPr>
          <p:nvPr/>
        </p:nvSpPr>
        <p:spPr bwMode="auto">
          <a:xfrm>
            <a:off x="973138" y="1989138"/>
            <a:ext cx="2232025" cy="21590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>
                <a:latin typeface="Futura PT Demi"/>
              </a:rPr>
              <a:t>Веб-кабинет</a:t>
            </a:r>
          </a:p>
          <a:p>
            <a:pPr algn="ctr" eaLnBrk="0" hangingPunct="0"/>
            <a:r>
              <a:rPr lang="ru-RU" altLang="ru-RU" sz="1200">
                <a:latin typeface="Futura PT Demi"/>
              </a:rPr>
              <a:t>преподавателя и студента</a:t>
            </a:r>
          </a:p>
        </p:txBody>
      </p:sp>
      <p:sp>
        <p:nvSpPr>
          <p:cNvPr id="102406" name="Line 12"/>
          <p:cNvSpPr>
            <a:spLocks noChangeShapeType="1"/>
          </p:cNvSpPr>
          <p:nvPr/>
        </p:nvSpPr>
        <p:spPr bwMode="auto">
          <a:xfrm>
            <a:off x="3924300" y="2708275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07" name="Line 13"/>
          <p:cNvSpPr>
            <a:spLocks noChangeShapeType="1"/>
          </p:cNvSpPr>
          <p:nvPr/>
        </p:nvSpPr>
        <p:spPr bwMode="auto">
          <a:xfrm>
            <a:off x="4284663" y="2708275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08" name="Line 14"/>
          <p:cNvSpPr>
            <a:spLocks noChangeShapeType="1"/>
          </p:cNvSpPr>
          <p:nvPr/>
        </p:nvSpPr>
        <p:spPr bwMode="auto">
          <a:xfrm>
            <a:off x="4572000" y="2708275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09" name="Line 15"/>
          <p:cNvSpPr>
            <a:spLocks noChangeShapeType="1"/>
          </p:cNvSpPr>
          <p:nvPr/>
        </p:nvSpPr>
        <p:spPr bwMode="auto">
          <a:xfrm>
            <a:off x="4859338" y="2708275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10" name="Line 16"/>
          <p:cNvSpPr>
            <a:spLocks noChangeShapeType="1"/>
          </p:cNvSpPr>
          <p:nvPr/>
        </p:nvSpPr>
        <p:spPr bwMode="auto">
          <a:xfrm>
            <a:off x="5148263" y="2708275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11" name="Line 17"/>
          <p:cNvSpPr>
            <a:spLocks noChangeShapeType="1"/>
          </p:cNvSpPr>
          <p:nvPr/>
        </p:nvSpPr>
        <p:spPr bwMode="auto">
          <a:xfrm>
            <a:off x="5435600" y="2708275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12" name="Line 18"/>
          <p:cNvSpPr>
            <a:spLocks noChangeShapeType="1"/>
          </p:cNvSpPr>
          <p:nvPr/>
        </p:nvSpPr>
        <p:spPr bwMode="auto">
          <a:xfrm>
            <a:off x="5724525" y="2708275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13" name="Line 19"/>
          <p:cNvSpPr>
            <a:spLocks noChangeShapeType="1"/>
          </p:cNvSpPr>
          <p:nvPr/>
        </p:nvSpPr>
        <p:spPr bwMode="auto">
          <a:xfrm flipH="1">
            <a:off x="6796088" y="530066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14" name="Line 21"/>
          <p:cNvSpPr>
            <a:spLocks noChangeShapeType="1"/>
          </p:cNvSpPr>
          <p:nvPr/>
        </p:nvSpPr>
        <p:spPr bwMode="auto">
          <a:xfrm flipH="1">
            <a:off x="7235825" y="494188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15" name="Line 22"/>
          <p:cNvSpPr>
            <a:spLocks noChangeShapeType="1"/>
          </p:cNvSpPr>
          <p:nvPr/>
        </p:nvSpPr>
        <p:spPr bwMode="auto">
          <a:xfrm flipH="1">
            <a:off x="6931025" y="515778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16" name="Line 23"/>
          <p:cNvSpPr>
            <a:spLocks noChangeShapeType="1"/>
          </p:cNvSpPr>
          <p:nvPr/>
        </p:nvSpPr>
        <p:spPr bwMode="auto">
          <a:xfrm flipH="1">
            <a:off x="6564313" y="551656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17" name="Line 24"/>
          <p:cNvSpPr>
            <a:spLocks noChangeShapeType="1"/>
          </p:cNvSpPr>
          <p:nvPr/>
        </p:nvSpPr>
        <p:spPr bwMode="auto">
          <a:xfrm flipH="1">
            <a:off x="2843213" y="321310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18" name="Line 25"/>
          <p:cNvSpPr>
            <a:spLocks noChangeShapeType="1"/>
          </p:cNvSpPr>
          <p:nvPr/>
        </p:nvSpPr>
        <p:spPr bwMode="auto">
          <a:xfrm flipH="1">
            <a:off x="2555875" y="34290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19" name="Line 26"/>
          <p:cNvSpPr>
            <a:spLocks noChangeShapeType="1"/>
          </p:cNvSpPr>
          <p:nvPr/>
        </p:nvSpPr>
        <p:spPr bwMode="auto">
          <a:xfrm flipH="1">
            <a:off x="2339975" y="36449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20" name="Line 27"/>
          <p:cNvSpPr>
            <a:spLocks noChangeShapeType="1"/>
          </p:cNvSpPr>
          <p:nvPr/>
        </p:nvSpPr>
        <p:spPr bwMode="auto">
          <a:xfrm flipH="1">
            <a:off x="2124075" y="38608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21" name="Rectangle 29"/>
          <p:cNvSpPr>
            <a:spLocks noChangeArrowheads="1"/>
          </p:cNvSpPr>
          <p:nvPr/>
        </p:nvSpPr>
        <p:spPr bwMode="auto">
          <a:xfrm>
            <a:off x="3492500" y="5300663"/>
            <a:ext cx="2808288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ru-RU">
                <a:latin typeface="Futura PT Demi"/>
              </a:rPr>
              <a:t>1C:</a:t>
            </a:r>
            <a:r>
              <a:rPr lang="ru-RU" altLang="ru-RU">
                <a:latin typeface="Futura PT Demi"/>
              </a:rPr>
              <a:t>Документооборот</a:t>
            </a:r>
          </a:p>
          <a:p>
            <a:pPr algn="ctr" eaLnBrk="0" hangingPunct="0"/>
            <a:endParaRPr lang="ru-RU" altLang="ru-RU">
              <a:latin typeface="Futura PT Demi"/>
            </a:endParaRPr>
          </a:p>
        </p:txBody>
      </p:sp>
      <p:sp>
        <p:nvSpPr>
          <p:cNvPr id="102422" name="Rectangle 30"/>
          <p:cNvSpPr>
            <a:spLocks noChangeArrowheads="1"/>
          </p:cNvSpPr>
          <p:nvPr/>
        </p:nvSpPr>
        <p:spPr bwMode="auto">
          <a:xfrm>
            <a:off x="1357313" y="603250"/>
            <a:ext cx="7786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altLang="ru-RU" sz="1600">
                <a:latin typeface="Futura PT Demi"/>
              </a:rPr>
              <a:t>(Разработка (интеграция) отраслевых/специализированных решений</a:t>
            </a:r>
          </a:p>
          <a:p>
            <a:pPr algn="ctr" eaLnBrk="0" hangingPunct="0"/>
            <a:r>
              <a:rPr lang="ru-RU" altLang="ru-RU" sz="1600">
                <a:latin typeface="Futura PT Demi"/>
              </a:rPr>
              <a:t> использующих «сквозные» бизнес-процессы )</a:t>
            </a:r>
          </a:p>
        </p:txBody>
      </p:sp>
      <p:sp>
        <p:nvSpPr>
          <p:cNvPr id="102423" name="AutoShape 11"/>
          <p:cNvSpPr>
            <a:spLocks noChangeArrowheads="1"/>
          </p:cNvSpPr>
          <p:nvPr/>
        </p:nvSpPr>
        <p:spPr bwMode="auto">
          <a:xfrm>
            <a:off x="6696075" y="4699000"/>
            <a:ext cx="2232025" cy="2159000"/>
          </a:xfrm>
          <a:prstGeom prst="diamond">
            <a:avLst/>
          </a:prstGeom>
          <a:solidFill>
            <a:srgbClr val="FF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 sz="1400">
                <a:latin typeface="Futura PT Demi"/>
              </a:rPr>
              <a:t>1С:Электронное обучение.</a:t>
            </a:r>
          </a:p>
          <a:p>
            <a:pPr algn="ctr" eaLnBrk="0" hangingPunct="0"/>
            <a:r>
              <a:rPr lang="ru-RU" altLang="ru-RU" sz="1400">
                <a:latin typeface="Futura PT Demi"/>
              </a:rPr>
              <a:t>Корпоративный университет</a:t>
            </a:r>
          </a:p>
        </p:txBody>
      </p:sp>
      <p:sp>
        <p:nvSpPr>
          <p:cNvPr id="102424" name="AutoShape 10"/>
          <p:cNvSpPr>
            <a:spLocks noChangeArrowheads="1"/>
          </p:cNvSpPr>
          <p:nvPr/>
        </p:nvSpPr>
        <p:spPr bwMode="auto">
          <a:xfrm>
            <a:off x="6599238" y="1917700"/>
            <a:ext cx="2232025" cy="21590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>
                <a:latin typeface="Futura PT Demi"/>
              </a:rPr>
              <a:t>1С</a:t>
            </a:r>
            <a:r>
              <a:rPr lang="en-US" altLang="ru-RU">
                <a:latin typeface="Futura PT Demi"/>
              </a:rPr>
              <a:t>:</a:t>
            </a:r>
            <a:r>
              <a:rPr lang="ru-RU" altLang="ru-RU">
                <a:latin typeface="Futura PT Demi"/>
              </a:rPr>
              <a:t>БИБЛИОТЕКА</a:t>
            </a:r>
          </a:p>
        </p:txBody>
      </p:sp>
      <p:sp>
        <p:nvSpPr>
          <p:cNvPr id="102425" name="AutoShape 11"/>
          <p:cNvSpPr>
            <a:spLocks noChangeArrowheads="1"/>
          </p:cNvSpPr>
          <p:nvPr/>
        </p:nvSpPr>
        <p:spPr bwMode="auto">
          <a:xfrm>
            <a:off x="882650" y="4699000"/>
            <a:ext cx="2232025" cy="2159000"/>
          </a:xfrm>
          <a:prstGeom prst="diamond">
            <a:avLst/>
          </a:prstGeom>
          <a:solidFill>
            <a:srgbClr val="FF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altLang="ru-RU">
                <a:latin typeface="Futura PT Demi"/>
              </a:rPr>
              <a:t>1С:БГУ+1С:ЗКГУ</a:t>
            </a:r>
          </a:p>
          <a:p>
            <a:pPr algn="ctr" eaLnBrk="0" hangingPunct="0"/>
            <a:r>
              <a:rPr lang="ru-RU" altLang="ru-RU" sz="1600">
                <a:latin typeface="Futura PT Demi"/>
              </a:rPr>
              <a:t>(</a:t>
            </a:r>
            <a:r>
              <a:rPr lang="ru-RU" altLang="ru-RU" sz="1400">
                <a:latin typeface="Futura PT Demi"/>
              </a:rPr>
              <a:t>бухгалтерский учет</a:t>
            </a:r>
          </a:p>
          <a:p>
            <a:pPr algn="ctr" eaLnBrk="0" hangingPunct="0"/>
            <a:r>
              <a:rPr lang="ru-RU" altLang="ru-RU" sz="1400">
                <a:latin typeface="Futura PT Demi"/>
              </a:rPr>
              <a:t> для бюджетных вузов) </a:t>
            </a:r>
          </a:p>
        </p:txBody>
      </p:sp>
      <p:sp>
        <p:nvSpPr>
          <p:cNvPr id="102426" name="Line 21"/>
          <p:cNvSpPr>
            <a:spLocks noChangeShapeType="1"/>
          </p:cNvSpPr>
          <p:nvPr/>
        </p:nvSpPr>
        <p:spPr bwMode="auto">
          <a:xfrm flipH="1">
            <a:off x="6496050" y="32131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27" name="Line 21"/>
          <p:cNvSpPr>
            <a:spLocks noChangeShapeType="1"/>
          </p:cNvSpPr>
          <p:nvPr/>
        </p:nvSpPr>
        <p:spPr bwMode="auto">
          <a:xfrm flipH="1">
            <a:off x="6648450" y="33655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28" name="Line 21"/>
          <p:cNvSpPr>
            <a:spLocks noChangeShapeType="1"/>
          </p:cNvSpPr>
          <p:nvPr/>
        </p:nvSpPr>
        <p:spPr bwMode="auto">
          <a:xfrm flipH="1">
            <a:off x="6800850" y="35179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29" name="Line 21"/>
          <p:cNvSpPr>
            <a:spLocks noChangeShapeType="1"/>
          </p:cNvSpPr>
          <p:nvPr/>
        </p:nvSpPr>
        <p:spPr bwMode="auto">
          <a:xfrm flipH="1">
            <a:off x="6953250" y="36703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30" name="Line 21"/>
          <p:cNvSpPr>
            <a:spLocks noChangeShapeType="1"/>
          </p:cNvSpPr>
          <p:nvPr/>
        </p:nvSpPr>
        <p:spPr bwMode="auto">
          <a:xfrm flipH="1">
            <a:off x="7105650" y="38227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31" name="Line 21"/>
          <p:cNvSpPr>
            <a:spLocks noChangeShapeType="1"/>
          </p:cNvSpPr>
          <p:nvPr/>
        </p:nvSpPr>
        <p:spPr bwMode="auto">
          <a:xfrm flipH="1">
            <a:off x="7258050" y="39751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32" name="Line 21"/>
          <p:cNvSpPr>
            <a:spLocks noChangeShapeType="1"/>
          </p:cNvSpPr>
          <p:nvPr/>
        </p:nvSpPr>
        <p:spPr bwMode="auto">
          <a:xfrm flipH="1">
            <a:off x="1998663" y="486886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33" name="Line 21"/>
          <p:cNvSpPr>
            <a:spLocks noChangeShapeType="1"/>
          </p:cNvSpPr>
          <p:nvPr/>
        </p:nvSpPr>
        <p:spPr bwMode="auto">
          <a:xfrm flipH="1">
            <a:off x="2151063" y="502126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34" name="Line 21"/>
          <p:cNvSpPr>
            <a:spLocks noChangeShapeType="1"/>
          </p:cNvSpPr>
          <p:nvPr/>
        </p:nvSpPr>
        <p:spPr bwMode="auto">
          <a:xfrm flipH="1">
            <a:off x="2303463" y="517366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35" name="Line 21"/>
          <p:cNvSpPr>
            <a:spLocks noChangeShapeType="1"/>
          </p:cNvSpPr>
          <p:nvPr/>
        </p:nvSpPr>
        <p:spPr bwMode="auto">
          <a:xfrm flipH="1">
            <a:off x="2455863" y="532606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36" name="Line 21"/>
          <p:cNvSpPr>
            <a:spLocks noChangeShapeType="1"/>
          </p:cNvSpPr>
          <p:nvPr/>
        </p:nvSpPr>
        <p:spPr bwMode="auto">
          <a:xfrm flipH="1">
            <a:off x="2608263" y="547846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37" name="Прямоугольник 2"/>
          <p:cNvSpPr>
            <a:spLocks noChangeArrowheads="1"/>
          </p:cNvSpPr>
          <p:nvPr/>
        </p:nvSpPr>
        <p:spPr bwMode="auto">
          <a:xfrm>
            <a:off x="80963" y="1271588"/>
            <a:ext cx="2008187" cy="3165475"/>
          </a:xfrm>
          <a:prstGeom prst="rect">
            <a:avLst/>
          </a:prstGeom>
          <a:noFill/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>
                <a:solidFill>
                  <a:srgbClr val="002060"/>
                </a:solidFill>
              </a:rPr>
              <a:t>Решения</a:t>
            </a:r>
          </a:p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>
                <a:solidFill>
                  <a:srgbClr val="002060"/>
                </a:solidFill>
              </a:rPr>
              <a:t>иных вендоров</a:t>
            </a:r>
          </a:p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endParaRPr lang="ru-RU">
              <a:solidFill>
                <a:srgbClr val="002060"/>
              </a:solidFill>
            </a:endParaRPr>
          </a:p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endParaRPr lang="ru-RU">
              <a:solidFill>
                <a:srgbClr val="002060"/>
              </a:solidFill>
            </a:endParaRPr>
          </a:p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>
                <a:solidFill>
                  <a:srgbClr val="002060"/>
                </a:solidFill>
              </a:rPr>
              <a:t>Внешние ИТ-системы</a:t>
            </a:r>
          </a:p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endParaRPr lang="ru-RU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Номер слайда 1"/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D7901CB-9ECF-4AA9-90B4-02253CC156C2}" type="slidenum">
              <a:rPr lang="ru-RU" altLang="ru-RU" sz="1400" b="1">
                <a:solidFill>
                  <a:srgbClr val="5B0917"/>
                </a:solidFill>
              </a:rPr>
              <a:pPr algn="r"/>
              <a:t>5</a:t>
            </a:fld>
            <a:endParaRPr lang="ru-RU" altLang="ru-RU" sz="1400" b="1">
              <a:solidFill>
                <a:srgbClr val="5B091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371475"/>
            <a:ext cx="69135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</a:rPr>
              <a:t>Эффект использования решений класса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</a:rPr>
              <a:t>ERP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</a:rPr>
              <a:t>и CPM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9288" y="1146175"/>
            <a:ext cx="7945437" cy="5140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400" dirty="0">
                <a:cs typeface="+mn-cs"/>
              </a:rPr>
              <a:t>Использование </a:t>
            </a:r>
            <a:r>
              <a:rPr lang="ru-RU" sz="2400" dirty="0">
                <a:cs typeface="+mn-cs"/>
              </a:rPr>
              <a:t>решений класса </a:t>
            </a:r>
            <a:r>
              <a:rPr lang="en-US" sz="2400" dirty="0">
                <a:cs typeface="+mn-cs"/>
              </a:rPr>
              <a:t>ERP </a:t>
            </a:r>
            <a:r>
              <a:rPr lang="ru-RU" sz="2400" dirty="0">
                <a:cs typeface="+mn-cs"/>
              </a:rPr>
              <a:t>и CPM в современном вузе позволит:</a:t>
            </a:r>
          </a:p>
          <a:p>
            <a:pPr eaLnBrk="0" hangingPunct="0">
              <a:defRPr/>
            </a:pPr>
            <a:endParaRPr lang="ru-RU" dirty="0">
              <a:cs typeface="+mn-cs"/>
            </a:endParaRPr>
          </a:p>
          <a:p>
            <a:pPr marL="342900" indent="-342900" algn="just" eaLnBrk="0" hangingPunct="0">
              <a:buFont typeface="Arial" panose="020B0604020202020204" pitchFamily="34" charset="0"/>
              <a:buChar char="•"/>
              <a:defRPr/>
            </a:pPr>
            <a:r>
              <a:rPr lang="ru-RU" dirty="0">
                <a:cs typeface="+mn-cs"/>
              </a:rPr>
              <a:t>создать </a:t>
            </a:r>
            <a:r>
              <a:rPr lang="ru-RU" dirty="0">
                <a:cs typeface="+mn-cs"/>
              </a:rPr>
              <a:t>преимущественно гомогенный программный ландшафт;</a:t>
            </a:r>
          </a:p>
          <a:p>
            <a:pPr marL="342900" indent="-342900" algn="just" eaLnBrk="0" hangingPunct="0">
              <a:buFont typeface="Arial" panose="020B0604020202020204" pitchFamily="34" charset="0"/>
              <a:buChar char="•"/>
              <a:defRPr/>
            </a:pPr>
            <a:r>
              <a:rPr lang="ru-RU" dirty="0">
                <a:cs typeface="+mn-cs"/>
              </a:rPr>
              <a:t>значительно сократить затраты на разработку и поддержку локальных программных решений;</a:t>
            </a:r>
          </a:p>
          <a:p>
            <a:pPr marL="342900" indent="-342900" algn="just" eaLnBrk="0" hangingPunct="0">
              <a:buFont typeface="Arial" panose="020B0604020202020204" pitchFamily="34" charset="0"/>
              <a:buChar char="•"/>
              <a:defRPr/>
            </a:pPr>
            <a:r>
              <a:rPr lang="ru-RU" dirty="0">
                <a:cs typeface="+mn-cs"/>
              </a:rPr>
              <a:t>существенно облегчить решение проблемы обработки нормативно-справочной информации, проблемы "однократного ввода данных", проблемы получения консолидированной отчетности; </a:t>
            </a:r>
          </a:p>
          <a:p>
            <a:pPr marL="342900" indent="-342900" algn="just" eaLnBrk="0" hangingPunct="0">
              <a:buFont typeface="Arial" panose="020B0604020202020204" pitchFamily="34" charset="0"/>
              <a:buChar char="•"/>
              <a:defRPr/>
            </a:pPr>
            <a:r>
              <a:rPr lang="ru-RU" dirty="0">
                <a:cs typeface="+mn-cs"/>
              </a:rPr>
              <a:t>решить проблемы фрагментарной автоматизации бизнес-процессов вуза, проблемы интеграции </a:t>
            </a:r>
            <a:r>
              <a:rPr lang="ru-RU" dirty="0" err="1">
                <a:cs typeface="+mn-cs"/>
              </a:rPr>
              <a:t>эксплуатирующихся</a:t>
            </a:r>
            <a:r>
              <a:rPr lang="ru-RU" dirty="0">
                <a:cs typeface="+mn-cs"/>
              </a:rPr>
              <a:t> в вузе локальных информационных систем и приблизиться к решению проблемы создания единой информационно-образовательной </a:t>
            </a:r>
            <a:r>
              <a:rPr lang="ru-RU" dirty="0">
                <a:cs typeface="+mn-cs"/>
              </a:rPr>
              <a:t>среды вуза.</a:t>
            </a:r>
            <a:endParaRPr lang="ru-RU" dirty="0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Номер слайда 1"/>
          <p:cNvSpPr txBox="1">
            <a:spLocks noGrp="1"/>
          </p:cNvSpPr>
          <p:nvPr/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0F01CA2-2BF6-4E4B-A924-FF193A61C3BD}" type="slidenum">
              <a:rPr lang="ru-RU" altLang="ru-RU" sz="1400" b="1">
                <a:solidFill>
                  <a:srgbClr val="5B0917"/>
                </a:solidFill>
              </a:rPr>
              <a:pPr algn="r"/>
              <a:t>6</a:t>
            </a:fld>
            <a:endParaRPr lang="ru-RU" altLang="ru-RU" sz="1400" b="1">
              <a:solidFill>
                <a:srgbClr val="5B091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3863" y="282575"/>
            <a:ext cx="69119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</a:rPr>
              <a:t>Эффект использования решений класса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</a:rPr>
              <a:t>ERP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</a:rPr>
              <a:t>и CPM </a:t>
            </a:r>
          </a:p>
        </p:txBody>
      </p:sp>
      <p:sp>
        <p:nvSpPr>
          <p:cNvPr id="104452" name="TextBox 3"/>
          <p:cNvSpPr txBox="1">
            <a:spLocks noChangeArrowheads="1"/>
          </p:cNvSpPr>
          <p:nvPr/>
        </p:nvSpPr>
        <p:spPr bwMode="auto">
          <a:xfrm>
            <a:off x="452438" y="1625600"/>
            <a:ext cx="827881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2500"/>
              <a:t>	Внедрение комплексных программных решений – сложная задача и, вероятнее всего, в короткие сроки решить ее смогут именно ведущие университеты, получающие государственную поддержку (в том числе участники Проекта 5-100).</a:t>
            </a:r>
          </a:p>
          <a:p>
            <a:pPr algn="just" eaLnBrk="0" hangingPunct="0"/>
            <a:endParaRPr lang="ru-RU" sz="2500"/>
          </a:p>
          <a:p>
            <a:pPr algn="just" eaLnBrk="0" hangingPunct="0"/>
            <a:r>
              <a:rPr lang="ru-RU" sz="2500"/>
              <a:t>	Однако, опыт и технологические заделы университетов-лидеров могут быть использованы всеми вузами России, что в результате обеспечит значительную экономию бюджетных средств и поможет реализовать программу повышения конкурентоспособности вузов.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373688"/>
            <a:ext cx="20272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1265238" y="1716088"/>
            <a:ext cx="67119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altLang="ru-RU" sz="4400" b="1">
                <a:solidFill>
                  <a:srgbClr val="D9241C"/>
                </a:solidFill>
                <a:latin typeface="Futura PT Demi"/>
              </a:rPr>
              <a:t>Спасибо за внимание!</a:t>
            </a:r>
          </a:p>
        </p:txBody>
      </p:sp>
      <p:sp>
        <p:nvSpPr>
          <p:cNvPr id="105476" name="Прямоугольник 4"/>
          <p:cNvSpPr>
            <a:spLocks noChangeArrowheads="1"/>
          </p:cNvSpPr>
          <p:nvPr/>
        </p:nvSpPr>
        <p:spPr bwMode="auto">
          <a:xfrm>
            <a:off x="1481138" y="4576763"/>
            <a:ext cx="7567612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spcAft>
                <a:spcPts val="600"/>
              </a:spcAft>
              <a:buClr>
                <a:srgbClr val="C00000"/>
              </a:buClr>
            </a:pPr>
            <a:endParaRPr lang="en-US" altLang="ru-RU" b="1">
              <a:solidFill>
                <a:srgbClr val="5F0000"/>
              </a:solidFill>
            </a:endParaRPr>
          </a:p>
          <a:p>
            <a:pPr algn="ctr" eaLnBrk="0" hangingPunct="0">
              <a:lnSpc>
                <a:spcPct val="110000"/>
              </a:lnSpc>
              <a:spcBef>
                <a:spcPct val="50000"/>
              </a:spcBef>
              <a:spcAft>
                <a:spcPts val="600"/>
              </a:spcAft>
              <a:buClr>
                <a:srgbClr val="C00000"/>
              </a:buClr>
            </a:pPr>
            <a:endParaRPr lang="en-US" altLang="ru-RU" b="1">
              <a:solidFill>
                <a:srgbClr val="5F0000"/>
              </a:solidFill>
            </a:endParaRPr>
          </a:p>
          <a:p>
            <a:pPr algn="ctr" eaLnBrk="0" hangingPunct="0">
              <a:lnSpc>
                <a:spcPct val="110000"/>
              </a:lnSpc>
              <a:spcBef>
                <a:spcPct val="50000"/>
              </a:spcBef>
              <a:spcAft>
                <a:spcPts val="600"/>
              </a:spcAft>
              <a:buClr>
                <a:srgbClr val="C00000"/>
              </a:buClr>
            </a:pPr>
            <a:r>
              <a:rPr lang="ru-RU" altLang="ru-RU" b="1">
                <a:solidFill>
                  <a:srgbClr val="5F0000"/>
                </a:solidFill>
              </a:rPr>
              <a:t>ООО «1С-СОФТ», Никифоров</a:t>
            </a:r>
            <a:r>
              <a:rPr lang="en-US" altLang="ru-RU" b="1">
                <a:solidFill>
                  <a:srgbClr val="5F0000"/>
                </a:solidFill>
              </a:rPr>
              <a:t> </a:t>
            </a:r>
            <a:r>
              <a:rPr lang="ru-RU" altLang="ru-RU" b="1">
                <a:solidFill>
                  <a:srgbClr val="5F0000"/>
                </a:solidFill>
              </a:rPr>
              <a:t>Р.А.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altLang="ru-RU">
                <a:solidFill>
                  <a:srgbClr val="5F0000"/>
                </a:solidFill>
              </a:rPr>
              <a:t>e-mail:</a:t>
            </a:r>
            <a:r>
              <a:rPr lang="ru-RU" altLang="ru-RU">
                <a:solidFill>
                  <a:srgbClr val="5F0000"/>
                </a:solidFill>
              </a:rPr>
              <a:t> </a:t>
            </a:r>
            <a:r>
              <a:rPr lang="en-US" altLang="ru-RU">
                <a:solidFill>
                  <a:srgbClr val="5F0000"/>
                </a:solidFill>
                <a:hlinkClick r:id="rId3"/>
              </a:rPr>
              <a:t>nikr@.1c.ru</a:t>
            </a:r>
            <a:endParaRPr lang="en-US" altLang="ru-RU">
              <a:solidFill>
                <a:srgbClr val="5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1700" y="1339850"/>
            <a:ext cx="7469188" cy="3811588"/>
          </a:xfrm>
        </p:spPr>
        <p:txBody>
          <a:bodyPr/>
          <a:lstStyle/>
          <a:p>
            <a:pPr eaLnBrk="1" hangingPunct="1"/>
            <a:r>
              <a:rPr lang="ru-RU" sz="3200" smtClean="0"/>
              <a:t>Программный продукт «1С:Управление холдингом» как финансово-аналитическая система в крупном ВУЗе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altLang="ru-RU" sz="3000" smtClean="0">
                <a:solidFill>
                  <a:schemeClr val="folHlink"/>
                </a:solidFill>
              </a:rPr>
              <a:t/>
            </a:r>
            <a:br>
              <a:rPr lang="en-US" altLang="ru-RU" sz="3000" smtClean="0">
                <a:solidFill>
                  <a:schemeClr val="folHlink"/>
                </a:solidFill>
              </a:rPr>
            </a:br>
            <a:r>
              <a:rPr lang="ru-RU" sz="1800" smtClean="0"/>
              <a:t>Прохорова Елена Викторовна, </a:t>
            </a:r>
            <a:r>
              <a:rPr lang="en-US" sz="1800" smtClean="0"/>
              <a:t>e</a:t>
            </a:r>
            <a:r>
              <a:rPr lang="ru-RU" sz="1800" smtClean="0"/>
              <a:t>-</a:t>
            </a:r>
            <a:r>
              <a:rPr lang="en-US" sz="1800" smtClean="0"/>
              <a:t>mail</a:t>
            </a:r>
            <a:r>
              <a:rPr lang="ru-RU" sz="1800" smtClean="0"/>
              <a:t>: </a:t>
            </a:r>
            <a:r>
              <a:rPr lang="en-US" sz="1800" smtClean="0"/>
              <a:t>eprokhorova</a:t>
            </a:r>
            <a:r>
              <a:rPr lang="ru-RU" sz="1800" smtClean="0"/>
              <a:t>@4</a:t>
            </a:r>
            <a:r>
              <a:rPr lang="en-US" sz="1800" smtClean="0"/>
              <a:t>dk</a:t>
            </a:r>
            <a:r>
              <a:rPr lang="ru-RU" sz="1800" smtClean="0"/>
              <a:t>.</a:t>
            </a:r>
            <a:r>
              <a:rPr lang="en-US" sz="1800" smtClean="0"/>
              <a:t>ru</a:t>
            </a: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>ООО «Что делать Внедрение», г.Москва</a:t>
            </a:r>
            <a:br>
              <a:rPr lang="ru-RU" sz="1800" smtClean="0"/>
            </a:br>
            <a:endParaRPr lang="ru-RU" altLang="ru-RU" sz="180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0A40933-5627-48E8-90E0-0FE16EA9FAFF}" type="slidenum">
              <a:rPr lang="ru-RU" altLang="ru-RU" smtClean="0">
                <a:cs typeface="Arial" charset="0"/>
              </a:rPr>
              <a:pPr/>
              <a:t>9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66562" name="TextBox 2"/>
          <p:cNvSpPr txBox="1">
            <a:spLocks noChangeArrowheads="1"/>
          </p:cNvSpPr>
          <p:nvPr/>
        </p:nvSpPr>
        <p:spPr bwMode="auto">
          <a:xfrm>
            <a:off x="2528888" y="271463"/>
            <a:ext cx="474027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/>
              <a:t>Вводные запросы современного ВУЗа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585913"/>
            <a:ext cx="7947025" cy="3476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dirty="0">
                <a:cs typeface="+mn-cs"/>
              </a:rPr>
              <a:t>Современные потребности ВУЗов в планировании финансово-хозяйственной деятельности:</a:t>
            </a:r>
          </a:p>
          <a:p>
            <a:pPr eaLnBrk="0" hangingPunct="0">
              <a:defRPr/>
            </a:pPr>
            <a:endParaRPr lang="ru-RU" dirty="0">
              <a:cs typeface="+mn-cs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dirty="0">
                <a:cs typeface="+mn-cs"/>
              </a:rPr>
              <a:t>Предоставление вышестоящим организациям специализированной финансовой отчетности, формирование ПФХД;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dirty="0">
                <a:cs typeface="+mn-cs"/>
              </a:rPr>
              <a:t>Планирование структуры доходов и расходов по нескольким сценариям, формирование планов «сверху вниз» и «снизу вверх»;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dirty="0">
                <a:cs typeface="+mn-cs"/>
              </a:rPr>
              <a:t>Анализ фактического финансового состояния, принятие управленческих решений.</a:t>
            </a:r>
            <a:endParaRPr lang="ru-RU" dirty="0">
              <a:cs typeface="+mn-cs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0909_шаблон">
  <a:themeElements>
    <a:clrScheme name="09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09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9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10_шаблон">
  <a:themeElements>
    <a:clrScheme name="910_шаблон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910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10_шаблон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10_шаблон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0_шаблон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0_шаблон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0_шаблон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0_шаблон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0_шаблон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0_шаблон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0_шаблон 9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CC00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B92D"/>
        </a:accent6>
        <a:hlink>
          <a:srgbClr val="0066CC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0_шаблон 10">
        <a:dk1>
          <a:srgbClr val="CC6600"/>
        </a:dk1>
        <a:lt1>
          <a:srgbClr val="FFFFFF"/>
        </a:lt1>
        <a:dk2>
          <a:srgbClr val="CC3300"/>
        </a:dk2>
        <a:lt2>
          <a:srgbClr val="808080"/>
        </a:lt2>
        <a:accent1>
          <a:srgbClr val="FFCC00"/>
        </a:accent1>
        <a:accent2>
          <a:srgbClr val="33CC33"/>
        </a:accent2>
        <a:accent3>
          <a:srgbClr val="FFFFFF"/>
        </a:accent3>
        <a:accent4>
          <a:srgbClr val="AE5600"/>
        </a:accent4>
        <a:accent5>
          <a:srgbClr val="FFE2AA"/>
        </a:accent5>
        <a:accent6>
          <a:srgbClr val="2DB92D"/>
        </a:accent6>
        <a:hlink>
          <a:srgbClr val="0066CC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0_шаблон 11">
        <a:dk1>
          <a:srgbClr val="5F5F5F"/>
        </a:dk1>
        <a:lt1>
          <a:srgbClr val="FFFFFF"/>
        </a:lt1>
        <a:dk2>
          <a:srgbClr val="CC3300"/>
        </a:dk2>
        <a:lt2>
          <a:srgbClr val="808080"/>
        </a:lt2>
        <a:accent1>
          <a:srgbClr val="FFCC00"/>
        </a:accent1>
        <a:accent2>
          <a:srgbClr val="33CC33"/>
        </a:accent2>
        <a:accent3>
          <a:srgbClr val="FFFFFF"/>
        </a:accent3>
        <a:accent4>
          <a:srgbClr val="505050"/>
        </a:accent4>
        <a:accent5>
          <a:srgbClr val="FFE2AA"/>
        </a:accent5>
        <a:accent6>
          <a:srgbClr val="2DB92D"/>
        </a:accent6>
        <a:hlink>
          <a:srgbClr val="0066CC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0_шаблон 12">
        <a:dk1>
          <a:srgbClr val="808080"/>
        </a:dk1>
        <a:lt1>
          <a:srgbClr val="FFFFFF"/>
        </a:lt1>
        <a:dk2>
          <a:srgbClr val="CC3300"/>
        </a:dk2>
        <a:lt2>
          <a:srgbClr val="808080"/>
        </a:lt2>
        <a:accent1>
          <a:srgbClr val="FFCC00"/>
        </a:accent1>
        <a:accent2>
          <a:srgbClr val="33CC33"/>
        </a:accent2>
        <a:accent3>
          <a:srgbClr val="FFFFFF"/>
        </a:accent3>
        <a:accent4>
          <a:srgbClr val="6C6C6C"/>
        </a:accent4>
        <a:accent5>
          <a:srgbClr val="FFE2AA"/>
        </a:accent5>
        <a:accent6>
          <a:srgbClr val="2DB92D"/>
        </a:accent6>
        <a:hlink>
          <a:srgbClr val="0066CC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0_шаблон 13">
        <a:dk1>
          <a:srgbClr val="808080"/>
        </a:dk1>
        <a:lt1>
          <a:srgbClr val="FFFFFF"/>
        </a:lt1>
        <a:dk2>
          <a:srgbClr val="CC3300"/>
        </a:dk2>
        <a:lt2>
          <a:srgbClr val="808080"/>
        </a:lt2>
        <a:accent1>
          <a:srgbClr val="FFEFAB"/>
        </a:accent1>
        <a:accent2>
          <a:srgbClr val="33CC33"/>
        </a:accent2>
        <a:accent3>
          <a:srgbClr val="FFFFFF"/>
        </a:accent3>
        <a:accent4>
          <a:srgbClr val="6C6C6C"/>
        </a:accent4>
        <a:accent5>
          <a:srgbClr val="FFF6D2"/>
        </a:accent5>
        <a:accent6>
          <a:srgbClr val="2DB92D"/>
        </a:accent6>
        <a:hlink>
          <a:srgbClr val="0066CC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0_шаблон 14">
        <a:dk1>
          <a:srgbClr val="6E5234"/>
        </a:dk1>
        <a:lt1>
          <a:srgbClr val="FFFFFF"/>
        </a:lt1>
        <a:dk2>
          <a:srgbClr val="CC3300"/>
        </a:dk2>
        <a:lt2>
          <a:srgbClr val="808080"/>
        </a:lt2>
        <a:accent1>
          <a:srgbClr val="FFEFAB"/>
        </a:accent1>
        <a:accent2>
          <a:srgbClr val="33CC33"/>
        </a:accent2>
        <a:accent3>
          <a:srgbClr val="FFFFFF"/>
        </a:accent3>
        <a:accent4>
          <a:srgbClr val="5D452B"/>
        </a:accent4>
        <a:accent5>
          <a:srgbClr val="FFF6D2"/>
        </a:accent5>
        <a:accent6>
          <a:srgbClr val="2DB92D"/>
        </a:accent6>
        <a:hlink>
          <a:srgbClr val="0066CC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0_шаблон 15">
        <a:dk1>
          <a:srgbClr val="6E5234"/>
        </a:dk1>
        <a:lt1>
          <a:srgbClr val="FFFFCC"/>
        </a:lt1>
        <a:dk2>
          <a:srgbClr val="CC3300"/>
        </a:dk2>
        <a:lt2>
          <a:srgbClr val="808080"/>
        </a:lt2>
        <a:accent1>
          <a:srgbClr val="FFEFAB"/>
        </a:accent1>
        <a:accent2>
          <a:srgbClr val="33CC33"/>
        </a:accent2>
        <a:accent3>
          <a:srgbClr val="FFFFE2"/>
        </a:accent3>
        <a:accent4>
          <a:srgbClr val="5D452B"/>
        </a:accent4>
        <a:accent5>
          <a:srgbClr val="FFF6D2"/>
        </a:accent5>
        <a:accent6>
          <a:srgbClr val="2DB92D"/>
        </a:accent6>
        <a:hlink>
          <a:srgbClr val="0066CC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0_шаблон 16">
        <a:dk1>
          <a:srgbClr val="714831"/>
        </a:dk1>
        <a:lt1>
          <a:srgbClr val="FFFFCC"/>
        </a:lt1>
        <a:dk2>
          <a:srgbClr val="CC3300"/>
        </a:dk2>
        <a:lt2>
          <a:srgbClr val="808080"/>
        </a:lt2>
        <a:accent1>
          <a:srgbClr val="FFEFAB"/>
        </a:accent1>
        <a:accent2>
          <a:srgbClr val="33CC33"/>
        </a:accent2>
        <a:accent3>
          <a:srgbClr val="FFFFE2"/>
        </a:accent3>
        <a:accent4>
          <a:srgbClr val="5F3C28"/>
        </a:accent4>
        <a:accent5>
          <a:srgbClr val="FFF6D2"/>
        </a:accent5>
        <a:accent6>
          <a:srgbClr val="2DB92D"/>
        </a:accent6>
        <a:hlink>
          <a:srgbClr val="0066CC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11_шаблон">
  <a:themeElements>
    <a:clrScheme name="911_шаблон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911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11_шаблон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11_шаблон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1_шаблон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1_шаблон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1_шаблон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1_шаблон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1_шаблон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1_шаблон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1_шаблон 9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CC00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B92D"/>
        </a:accent6>
        <a:hlink>
          <a:srgbClr val="0066CC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1_шаблон 10">
        <a:dk1>
          <a:srgbClr val="CC6600"/>
        </a:dk1>
        <a:lt1>
          <a:srgbClr val="FFFFFF"/>
        </a:lt1>
        <a:dk2>
          <a:srgbClr val="CC3300"/>
        </a:dk2>
        <a:lt2>
          <a:srgbClr val="808080"/>
        </a:lt2>
        <a:accent1>
          <a:srgbClr val="FFCC00"/>
        </a:accent1>
        <a:accent2>
          <a:srgbClr val="33CC33"/>
        </a:accent2>
        <a:accent3>
          <a:srgbClr val="FFFFFF"/>
        </a:accent3>
        <a:accent4>
          <a:srgbClr val="AE5600"/>
        </a:accent4>
        <a:accent5>
          <a:srgbClr val="FFE2AA"/>
        </a:accent5>
        <a:accent6>
          <a:srgbClr val="2DB92D"/>
        </a:accent6>
        <a:hlink>
          <a:srgbClr val="0066CC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1_шаблон 11">
        <a:dk1>
          <a:srgbClr val="5F5F5F"/>
        </a:dk1>
        <a:lt1>
          <a:srgbClr val="FFFFFF"/>
        </a:lt1>
        <a:dk2>
          <a:srgbClr val="CC3300"/>
        </a:dk2>
        <a:lt2>
          <a:srgbClr val="808080"/>
        </a:lt2>
        <a:accent1>
          <a:srgbClr val="FFCC00"/>
        </a:accent1>
        <a:accent2>
          <a:srgbClr val="33CC33"/>
        </a:accent2>
        <a:accent3>
          <a:srgbClr val="FFFFFF"/>
        </a:accent3>
        <a:accent4>
          <a:srgbClr val="505050"/>
        </a:accent4>
        <a:accent5>
          <a:srgbClr val="FFE2AA"/>
        </a:accent5>
        <a:accent6>
          <a:srgbClr val="2DB92D"/>
        </a:accent6>
        <a:hlink>
          <a:srgbClr val="0066CC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1_шаблон 12">
        <a:dk1>
          <a:srgbClr val="808080"/>
        </a:dk1>
        <a:lt1>
          <a:srgbClr val="FFFFFF"/>
        </a:lt1>
        <a:dk2>
          <a:srgbClr val="CC3300"/>
        </a:dk2>
        <a:lt2>
          <a:srgbClr val="808080"/>
        </a:lt2>
        <a:accent1>
          <a:srgbClr val="FFCC00"/>
        </a:accent1>
        <a:accent2>
          <a:srgbClr val="33CC33"/>
        </a:accent2>
        <a:accent3>
          <a:srgbClr val="FFFFFF"/>
        </a:accent3>
        <a:accent4>
          <a:srgbClr val="6C6C6C"/>
        </a:accent4>
        <a:accent5>
          <a:srgbClr val="FFE2AA"/>
        </a:accent5>
        <a:accent6>
          <a:srgbClr val="2DB92D"/>
        </a:accent6>
        <a:hlink>
          <a:srgbClr val="0066CC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1_шаблон 13">
        <a:dk1>
          <a:srgbClr val="808080"/>
        </a:dk1>
        <a:lt1>
          <a:srgbClr val="FFFFFF"/>
        </a:lt1>
        <a:dk2>
          <a:srgbClr val="CC3300"/>
        </a:dk2>
        <a:lt2>
          <a:srgbClr val="808080"/>
        </a:lt2>
        <a:accent1>
          <a:srgbClr val="FFEFAB"/>
        </a:accent1>
        <a:accent2>
          <a:srgbClr val="33CC33"/>
        </a:accent2>
        <a:accent3>
          <a:srgbClr val="FFFFFF"/>
        </a:accent3>
        <a:accent4>
          <a:srgbClr val="6C6C6C"/>
        </a:accent4>
        <a:accent5>
          <a:srgbClr val="FFF6D2"/>
        </a:accent5>
        <a:accent6>
          <a:srgbClr val="2DB92D"/>
        </a:accent6>
        <a:hlink>
          <a:srgbClr val="0066CC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1_шаблон 14">
        <a:dk1>
          <a:srgbClr val="6E5234"/>
        </a:dk1>
        <a:lt1>
          <a:srgbClr val="FFFFFF"/>
        </a:lt1>
        <a:dk2>
          <a:srgbClr val="CC3300"/>
        </a:dk2>
        <a:lt2>
          <a:srgbClr val="808080"/>
        </a:lt2>
        <a:accent1>
          <a:srgbClr val="FFEFAB"/>
        </a:accent1>
        <a:accent2>
          <a:srgbClr val="33CC33"/>
        </a:accent2>
        <a:accent3>
          <a:srgbClr val="FFFFFF"/>
        </a:accent3>
        <a:accent4>
          <a:srgbClr val="5D452B"/>
        </a:accent4>
        <a:accent5>
          <a:srgbClr val="FFF6D2"/>
        </a:accent5>
        <a:accent6>
          <a:srgbClr val="2DB92D"/>
        </a:accent6>
        <a:hlink>
          <a:srgbClr val="0066CC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1_шаблон 15">
        <a:dk1>
          <a:srgbClr val="6E5234"/>
        </a:dk1>
        <a:lt1>
          <a:srgbClr val="FFFFCC"/>
        </a:lt1>
        <a:dk2>
          <a:srgbClr val="CC3300"/>
        </a:dk2>
        <a:lt2>
          <a:srgbClr val="808080"/>
        </a:lt2>
        <a:accent1>
          <a:srgbClr val="FFEFAB"/>
        </a:accent1>
        <a:accent2>
          <a:srgbClr val="33CC33"/>
        </a:accent2>
        <a:accent3>
          <a:srgbClr val="FFFFE2"/>
        </a:accent3>
        <a:accent4>
          <a:srgbClr val="5D452B"/>
        </a:accent4>
        <a:accent5>
          <a:srgbClr val="FFF6D2"/>
        </a:accent5>
        <a:accent6>
          <a:srgbClr val="2DB92D"/>
        </a:accent6>
        <a:hlink>
          <a:srgbClr val="0066CC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1_шаблон 16">
        <a:dk1>
          <a:srgbClr val="714831"/>
        </a:dk1>
        <a:lt1>
          <a:srgbClr val="FFFFCC"/>
        </a:lt1>
        <a:dk2>
          <a:srgbClr val="CC3300"/>
        </a:dk2>
        <a:lt2>
          <a:srgbClr val="808080"/>
        </a:lt2>
        <a:accent1>
          <a:srgbClr val="FFEFAB"/>
        </a:accent1>
        <a:accent2>
          <a:srgbClr val="33CC33"/>
        </a:accent2>
        <a:accent3>
          <a:srgbClr val="FFFFE2"/>
        </a:accent3>
        <a:accent4>
          <a:srgbClr val="5F3C28"/>
        </a:accent4>
        <a:accent5>
          <a:srgbClr val="FFF6D2"/>
        </a:accent5>
        <a:accent6>
          <a:srgbClr val="2DB92D"/>
        </a:accent6>
        <a:hlink>
          <a:srgbClr val="0066CC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12_шаблон">
  <a:themeElements>
    <a:clrScheme name="912_шаблон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912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12_шаблон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12_шаблон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2_шаблон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2_шаблон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2_шаблон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2_шаблон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2_шаблон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2_шаблон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2_шаблон 9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CC00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B92D"/>
        </a:accent6>
        <a:hlink>
          <a:srgbClr val="0066CC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2_шаблон 10">
        <a:dk1>
          <a:srgbClr val="CC6600"/>
        </a:dk1>
        <a:lt1>
          <a:srgbClr val="FFFFFF"/>
        </a:lt1>
        <a:dk2>
          <a:srgbClr val="CC3300"/>
        </a:dk2>
        <a:lt2>
          <a:srgbClr val="808080"/>
        </a:lt2>
        <a:accent1>
          <a:srgbClr val="FFCC00"/>
        </a:accent1>
        <a:accent2>
          <a:srgbClr val="33CC33"/>
        </a:accent2>
        <a:accent3>
          <a:srgbClr val="FFFFFF"/>
        </a:accent3>
        <a:accent4>
          <a:srgbClr val="AE5600"/>
        </a:accent4>
        <a:accent5>
          <a:srgbClr val="FFE2AA"/>
        </a:accent5>
        <a:accent6>
          <a:srgbClr val="2DB92D"/>
        </a:accent6>
        <a:hlink>
          <a:srgbClr val="0066CC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2_шаблон 11">
        <a:dk1>
          <a:srgbClr val="5F5F5F"/>
        </a:dk1>
        <a:lt1>
          <a:srgbClr val="FFFFFF"/>
        </a:lt1>
        <a:dk2>
          <a:srgbClr val="CC3300"/>
        </a:dk2>
        <a:lt2>
          <a:srgbClr val="808080"/>
        </a:lt2>
        <a:accent1>
          <a:srgbClr val="FFCC00"/>
        </a:accent1>
        <a:accent2>
          <a:srgbClr val="33CC33"/>
        </a:accent2>
        <a:accent3>
          <a:srgbClr val="FFFFFF"/>
        </a:accent3>
        <a:accent4>
          <a:srgbClr val="505050"/>
        </a:accent4>
        <a:accent5>
          <a:srgbClr val="FFE2AA"/>
        </a:accent5>
        <a:accent6>
          <a:srgbClr val="2DB92D"/>
        </a:accent6>
        <a:hlink>
          <a:srgbClr val="0066CC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2_шаблон 12">
        <a:dk1>
          <a:srgbClr val="808080"/>
        </a:dk1>
        <a:lt1>
          <a:srgbClr val="FFFFFF"/>
        </a:lt1>
        <a:dk2>
          <a:srgbClr val="CC3300"/>
        </a:dk2>
        <a:lt2>
          <a:srgbClr val="808080"/>
        </a:lt2>
        <a:accent1>
          <a:srgbClr val="FFCC00"/>
        </a:accent1>
        <a:accent2>
          <a:srgbClr val="33CC33"/>
        </a:accent2>
        <a:accent3>
          <a:srgbClr val="FFFFFF"/>
        </a:accent3>
        <a:accent4>
          <a:srgbClr val="6C6C6C"/>
        </a:accent4>
        <a:accent5>
          <a:srgbClr val="FFE2AA"/>
        </a:accent5>
        <a:accent6>
          <a:srgbClr val="2DB92D"/>
        </a:accent6>
        <a:hlink>
          <a:srgbClr val="0066CC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2_шаблон 13">
        <a:dk1>
          <a:srgbClr val="808080"/>
        </a:dk1>
        <a:lt1>
          <a:srgbClr val="FFFFFF"/>
        </a:lt1>
        <a:dk2>
          <a:srgbClr val="CC3300"/>
        </a:dk2>
        <a:lt2>
          <a:srgbClr val="808080"/>
        </a:lt2>
        <a:accent1>
          <a:srgbClr val="FFEFAB"/>
        </a:accent1>
        <a:accent2>
          <a:srgbClr val="33CC33"/>
        </a:accent2>
        <a:accent3>
          <a:srgbClr val="FFFFFF"/>
        </a:accent3>
        <a:accent4>
          <a:srgbClr val="6C6C6C"/>
        </a:accent4>
        <a:accent5>
          <a:srgbClr val="FFF6D2"/>
        </a:accent5>
        <a:accent6>
          <a:srgbClr val="2DB92D"/>
        </a:accent6>
        <a:hlink>
          <a:srgbClr val="0066CC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2_шаблон 14">
        <a:dk1>
          <a:srgbClr val="6E5234"/>
        </a:dk1>
        <a:lt1>
          <a:srgbClr val="FFFFFF"/>
        </a:lt1>
        <a:dk2>
          <a:srgbClr val="CC3300"/>
        </a:dk2>
        <a:lt2>
          <a:srgbClr val="808080"/>
        </a:lt2>
        <a:accent1>
          <a:srgbClr val="FFEFAB"/>
        </a:accent1>
        <a:accent2>
          <a:srgbClr val="33CC33"/>
        </a:accent2>
        <a:accent3>
          <a:srgbClr val="FFFFFF"/>
        </a:accent3>
        <a:accent4>
          <a:srgbClr val="5D452B"/>
        </a:accent4>
        <a:accent5>
          <a:srgbClr val="FFF6D2"/>
        </a:accent5>
        <a:accent6>
          <a:srgbClr val="2DB92D"/>
        </a:accent6>
        <a:hlink>
          <a:srgbClr val="0066CC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2_шаблон 15">
        <a:dk1>
          <a:srgbClr val="6E5234"/>
        </a:dk1>
        <a:lt1>
          <a:srgbClr val="FFFFCC"/>
        </a:lt1>
        <a:dk2>
          <a:srgbClr val="CC3300"/>
        </a:dk2>
        <a:lt2>
          <a:srgbClr val="808080"/>
        </a:lt2>
        <a:accent1>
          <a:srgbClr val="FFEFAB"/>
        </a:accent1>
        <a:accent2>
          <a:srgbClr val="33CC33"/>
        </a:accent2>
        <a:accent3>
          <a:srgbClr val="FFFFE2"/>
        </a:accent3>
        <a:accent4>
          <a:srgbClr val="5D452B"/>
        </a:accent4>
        <a:accent5>
          <a:srgbClr val="FFF6D2"/>
        </a:accent5>
        <a:accent6>
          <a:srgbClr val="2DB92D"/>
        </a:accent6>
        <a:hlink>
          <a:srgbClr val="0066CC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2_шаблон 16">
        <a:dk1>
          <a:srgbClr val="714831"/>
        </a:dk1>
        <a:lt1>
          <a:srgbClr val="FFFFCC"/>
        </a:lt1>
        <a:dk2>
          <a:srgbClr val="CC3300"/>
        </a:dk2>
        <a:lt2>
          <a:srgbClr val="808080"/>
        </a:lt2>
        <a:accent1>
          <a:srgbClr val="FFEFAB"/>
        </a:accent1>
        <a:accent2>
          <a:srgbClr val="33CC33"/>
        </a:accent2>
        <a:accent3>
          <a:srgbClr val="FFFFE2"/>
        </a:accent3>
        <a:accent4>
          <a:srgbClr val="5F3C28"/>
        </a:accent4>
        <a:accent5>
          <a:srgbClr val="FFF6D2"/>
        </a:accent5>
        <a:accent6>
          <a:srgbClr val="2DB92D"/>
        </a:accent6>
        <a:hlink>
          <a:srgbClr val="0066CC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13_шаблон">
  <a:themeElements>
    <a:clrScheme name="913_шаблон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913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13_шаблон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13_шаблон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3_шаблон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3_шаблон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3_шаблон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3_шаблон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3_шаблон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3_шаблон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3_шаблон 9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CC00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B92D"/>
        </a:accent6>
        <a:hlink>
          <a:srgbClr val="0066CC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3_шаблон 10">
        <a:dk1>
          <a:srgbClr val="CC6600"/>
        </a:dk1>
        <a:lt1>
          <a:srgbClr val="FFFFFF"/>
        </a:lt1>
        <a:dk2>
          <a:srgbClr val="CC3300"/>
        </a:dk2>
        <a:lt2>
          <a:srgbClr val="808080"/>
        </a:lt2>
        <a:accent1>
          <a:srgbClr val="FFCC00"/>
        </a:accent1>
        <a:accent2>
          <a:srgbClr val="33CC33"/>
        </a:accent2>
        <a:accent3>
          <a:srgbClr val="FFFFFF"/>
        </a:accent3>
        <a:accent4>
          <a:srgbClr val="AE5600"/>
        </a:accent4>
        <a:accent5>
          <a:srgbClr val="FFE2AA"/>
        </a:accent5>
        <a:accent6>
          <a:srgbClr val="2DB92D"/>
        </a:accent6>
        <a:hlink>
          <a:srgbClr val="0066CC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3_шаблон 11">
        <a:dk1>
          <a:srgbClr val="5F5F5F"/>
        </a:dk1>
        <a:lt1>
          <a:srgbClr val="FFFFFF"/>
        </a:lt1>
        <a:dk2>
          <a:srgbClr val="CC3300"/>
        </a:dk2>
        <a:lt2>
          <a:srgbClr val="808080"/>
        </a:lt2>
        <a:accent1>
          <a:srgbClr val="FFCC00"/>
        </a:accent1>
        <a:accent2>
          <a:srgbClr val="33CC33"/>
        </a:accent2>
        <a:accent3>
          <a:srgbClr val="FFFFFF"/>
        </a:accent3>
        <a:accent4>
          <a:srgbClr val="505050"/>
        </a:accent4>
        <a:accent5>
          <a:srgbClr val="FFE2AA"/>
        </a:accent5>
        <a:accent6>
          <a:srgbClr val="2DB92D"/>
        </a:accent6>
        <a:hlink>
          <a:srgbClr val="0066CC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3_шаблон 12">
        <a:dk1>
          <a:srgbClr val="808080"/>
        </a:dk1>
        <a:lt1>
          <a:srgbClr val="FFFFFF"/>
        </a:lt1>
        <a:dk2>
          <a:srgbClr val="CC3300"/>
        </a:dk2>
        <a:lt2>
          <a:srgbClr val="808080"/>
        </a:lt2>
        <a:accent1>
          <a:srgbClr val="FFCC00"/>
        </a:accent1>
        <a:accent2>
          <a:srgbClr val="33CC33"/>
        </a:accent2>
        <a:accent3>
          <a:srgbClr val="FFFFFF"/>
        </a:accent3>
        <a:accent4>
          <a:srgbClr val="6C6C6C"/>
        </a:accent4>
        <a:accent5>
          <a:srgbClr val="FFE2AA"/>
        </a:accent5>
        <a:accent6>
          <a:srgbClr val="2DB92D"/>
        </a:accent6>
        <a:hlink>
          <a:srgbClr val="0066CC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3_шаблон 13">
        <a:dk1>
          <a:srgbClr val="808080"/>
        </a:dk1>
        <a:lt1>
          <a:srgbClr val="FFFFFF"/>
        </a:lt1>
        <a:dk2>
          <a:srgbClr val="CC3300"/>
        </a:dk2>
        <a:lt2>
          <a:srgbClr val="808080"/>
        </a:lt2>
        <a:accent1>
          <a:srgbClr val="FFEFAB"/>
        </a:accent1>
        <a:accent2>
          <a:srgbClr val="33CC33"/>
        </a:accent2>
        <a:accent3>
          <a:srgbClr val="FFFFFF"/>
        </a:accent3>
        <a:accent4>
          <a:srgbClr val="6C6C6C"/>
        </a:accent4>
        <a:accent5>
          <a:srgbClr val="FFF6D2"/>
        </a:accent5>
        <a:accent6>
          <a:srgbClr val="2DB92D"/>
        </a:accent6>
        <a:hlink>
          <a:srgbClr val="0066CC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3_шаблон 14">
        <a:dk1>
          <a:srgbClr val="6E5234"/>
        </a:dk1>
        <a:lt1>
          <a:srgbClr val="FFFFFF"/>
        </a:lt1>
        <a:dk2>
          <a:srgbClr val="CC3300"/>
        </a:dk2>
        <a:lt2>
          <a:srgbClr val="808080"/>
        </a:lt2>
        <a:accent1>
          <a:srgbClr val="FFEFAB"/>
        </a:accent1>
        <a:accent2>
          <a:srgbClr val="33CC33"/>
        </a:accent2>
        <a:accent3>
          <a:srgbClr val="FFFFFF"/>
        </a:accent3>
        <a:accent4>
          <a:srgbClr val="5D452B"/>
        </a:accent4>
        <a:accent5>
          <a:srgbClr val="FFF6D2"/>
        </a:accent5>
        <a:accent6>
          <a:srgbClr val="2DB92D"/>
        </a:accent6>
        <a:hlink>
          <a:srgbClr val="0066CC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3_шаблон 15">
        <a:dk1>
          <a:srgbClr val="6E5234"/>
        </a:dk1>
        <a:lt1>
          <a:srgbClr val="FFFFCC"/>
        </a:lt1>
        <a:dk2>
          <a:srgbClr val="CC3300"/>
        </a:dk2>
        <a:lt2>
          <a:srgbClr val="808080"/>
        </a:lt2>
        <a:accent1>
          <a:srgbClr val="FFEFAB"/>
        </a:accent1>
        <a:accent2>
          <a:srgbClr val="33CC33"/>
        </a:accent2>
        <a:accent3>
          <a:srgbClr val="FFFFE2"/>
        </a:accent3>
        <a:accent4>
          <a:srgbClr val="5D452B"/>
        </a:accent4>
        <a:accent5>
          <a:srgbClr val="FFF6D2"/>
        </a:accent5>
        <a:accent6>
          <a:srgbClr val="2DB92D"/>
        </a:accent6>
        <a:hlink>
          <a:srgbClr val="0066CC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13_шаблон 16">
        <a:dk1>
          <a:srgbClr val="714831"/>
        </a:dk1>
        <a:lt1>
          <a:srgbClr val="FFFFCC"/>
        </a:lt1>
        <a:dk2>
          <a:srgbClr val="CC3300"/>
        </a:dk2>
        <a:lt2>
          <a:srgbClr val="808080"/>
        </a:lt2>
        <a:accent1>
          <a:srgbClr val="FFEFAB"/>
        </a:accent1>
        <a:accent2>
          <a:srgbClr val="33CC33"/>
        </a:accent2>
        <a:accent3>
          <a:srgbClr val="FFFFE2"/>
        </a:accent3>
        <a:accent4>
          <a:srgbClr val="5F3C28"/>
        </a:accent4>
        <a:accent5>
          <a:srgbClr val="FFF6D2"/>
        </a:accent5>
        <a:accent6>
          <a:srgbClr val="2DB92D"/>
        </a:accent6>
        <a:hlink>
          <a:srgbClr val="0066CC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0909_шаблон</Template>
  <TotalTime>29112</TotalTime>
  <Words>1126</Words>
  <Application>Microsoft Office PowerPoint</Application>
  <PresentationFormat>Экран (4:3)</PresentationFormat>
  <Paragraphs>261</Paragraphs>
  <Slides>18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10</vt:i4>
      </vt:variant>
      <vt:variant>
        <vt:lpstr>Заголовки слайдов</vt:lpstr>
      </vt:variant>
      <vt:variant>
        <vt:i4>18</vt:i4>
      </vt:variant>
    </vt:vector>
  </HeadingPairs>
  <TitlesOfParts>
    <vt:vector size="32" baseType="lpstr">
      <vt:lpstr>Arial</vt:lpstr>
      <vt:lpstr>Wingdings</vt:lpstr>
      <vt:lpstr>Times New Roman</vt:lpstr>
      <vt:lpstr>Futura PT Demi</vt:lpstr>
      <vt:lpstr>0909_шаблон</vt:lpstr>
      <vt:lpstr>910_шаблон</vt:lpstr>
      <vt:lpstr>911_шаблон</vt:lpstr>
      <vt:lpstr>912_шаблон</vt:lpstr>
      <vt:lpstr>913_шаблон</vt:lpstr>
      <vt:lpstr>0909_шаблон</vt:lpstr>
      <vt:lpstr>910_шаблон</vt:lpstr>
      <vt:lpstr>911_шаблон</vt:lpstr>
      <vt:lpstr>912_шаблон</vt:lpstr>
      <vt:lpstr>913_шаблон</vt:lpstr>
      <vt:lpstr>    Проблемы комплексной автоматизации вузов в условиях модернизации системы высшего образования в России    Никифоров Р.А., nikr@1c.ru ООО «1С-СОФТ», г. Москва  </vt:lpstr>
      <vt:lpstr>Слайд 2</vt:lpstr>
      <vt:lpstr>Слайд 3</vt:lpstr>
      <vt:lpstr>Возможный вариант корпоративной информационной системы вуза «завтра» </vt:lpstr>
      <vt:lpstr>Слайд 5</vt:lpstr>
      <vt:lpstr>Слайд 6</vt:lpstr>
      <vt:lpstr>Слайд 7</vt:lpstr>
      <vt:lpstr>Программный продукт «1С:Управление холдингом» как финансово-аналитическая система в крупном ВУЗе   Прохорова Елена Викторовна, e-mail: eprokhorova@4dk.ru ООО «Что делать Внедрение», г.Москва </vt:lpstr>
      <vt:lpstr>Слайд 9</vt:lpstr>
      <vt:lpstr>Слайд 10</vt:lpstr>
      <vt:lpstr>Слайд 11</vt:lpstr>
      <vt:lpstr>Почему 1С:Управление Холдингом</vt:lpstr>
      <vt:lpstr>Почему 1С:УХ - Инструменты для бюджетирования</vt:lpstr>
      <vt:lpstr>Основные возможности финансово-аналитической системы на основе 1С:Управление холдингом – ввод, загрузка и акцептование данных</vt:lpstr>
      <vt:lpstr>Основные возможности финансово-аналитической системы на основе 1С:Управление холдингом – аналитические отчеты</vt:lpstr>
      <vt:lpstr>Основные возможности финансово-аналитической системы на основе 1С:Управление холдингом – отчеты сводного финансового плана</vt:lpstr>
      <vt:lpstr>Слайд 17</vt:lpstr>
      <vt:lpstr>Слайд 18</vt:lpstr>
    </vt:vector>
  </TitlesOfParts>
  <Company>1C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1С:Консолидация 8- управление эффективностью холдинга</dc:title>
  <dc:creator>0</dc:creator>
  <cp:lastModifiedBy>Rodyukov_A</cp:lastModifiedBy>
  <cp:revision>910</cp:revision>
  <dcterms:created xsi:type="dcterms:W3CDTF">2009-12-11T10:55:42Z</dcterms:created>
  <dcterms:modified xsi:type="dcterms:W3CDTF">2019-02-05T08:07:13Z</dcterms:modified>
</cp:coreProperties>
</file>